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3" r:id="rId8"/>
    <p:sldId id="262"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napToObjects="1">
      <p:cViewPr varScale="1">
        <p:scale>
          <a:sx n="89" d="100"/>
          <a:sy n="89" d="100"/>
        </p:scale>
        <p:origin x="-51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0D011D8-C7DE-4F7D-BC54-83B76A3D173D}" type="datetimeFigureOut">
              <a:rPr lang="en-US"/>
              <a:pPr>
                <a:defRPr/>
              </a:pPr>
              <a:t>11/13/2009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BCD4BCC-E8C0-499A-B195-200E949B06B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3F454E3-4392-4E54-9466-278654220044}" type="datetimeFigureOut">
              <a:rPr lang="en-US"/>
              <a:pPr>
                <a:defRPr/>
              </a:pPr>
              <a:t>11/13/2009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BD112EF-30F3-4884-BBE7-542B4E62046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01798DD-A994-4678-B1A4-BE93944394E4}" type="datetimeFigureOut">
              <a:rPr lang="en-US"/>
              <a:pPr>
                <a:defRPr/>
              </a:pPr>
              <a:t>11/13/2009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CBB9AAC-4CD8-47BD-93E6-785724C286B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DF94BC0-99E5-4A89-8D7A-694BC9516706}" type="datetimeFigureOut">
              <a:rPr lang="en-US"/>
              <a:pPr>
                <a:defRPr/>
              </a:pPr>
              <a:t>11/13/2009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62A9B9F-CA7E-4BFE-A44D-380D4A23183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2750A0C-46EF-47DD-8D51-C78D1A8648E5}" type="datetimeFigureOut">
              <a:rPr lang="en-US"/>
              <a:pPr>
                <a:defRPr/>
              </a:pPr>
              <a:t>11/13/2009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A8115E8-3240-4FA1-B081-CC4BA1BE321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7C2AD2D-AA2A-4EBF-9139-EC51FA5385D0}" type="datetimeFigureOut">
              <a:rPr lang="en-US"/>
              <a:pPr>
                <a:defRPr/>
              </a:pPr>
              <a:t>11/13/2009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EBBF33D-37E5-4074-8AD9-AD14245522D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75193B0-5BB0-4E8F-A367-75F81ED5002D}" type="datetimeFigureOut">
              <a:rPr lang="en-US"/>
              <a:pPr>
                <a:defRPr/>
              </a:pPr>
              <a:t>11/13/2009</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70A7A06E-8E53-403E-B467-F50DE9BB8C4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FEAB7B9-7933-43E4-893E-40C7C143BF3B}" type="datetimeFigureOut">
              <a:rPr lang="en-US"/>
              <a:pPr>
                <a:defRPr/>
              </a:pPr>
              <a:t>11/13/2009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3A54485-16C5-48C9-B7A5-A8F4A7091B9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40BC083-F3D3-420D-818D-3482EB75C5F5}" type="datetimeFigureOut">
              <a:rPr lang="en-US"/>
              <a:pPr>
                <a:defRPr/>
              </a:pPr>
              <a:t>11/13/2009</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67C16921-FFF5-4EE4-98EF-F76197B323F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8EDB3D4-CC38-466D-A754-2C530D5DC86D}" type="datetimeFigureOut">
              <a:rPr lang="en-US"/>
              <a:pPr>
                <a:defRPr/>
              </a:pPr>
              <a:t>11/13/2009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0973919-A1D3-4699-ADEE-847902236E8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453995F-9945-44B1-A72C-226DBA9BEA54}" type="datetimeFigureOut">
              <a:rPr lang="en-US"/>
              <a:pPr>
                <a:defRPr/>
              </a:pPr>
              <a:t>11/13/2009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706CADA-5B82-44A4-BCEE-D3601980D3B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3E0EE134-378A-4773-865B-987912650FCE}" type="datetimeFigureOut">
              <a:rPr lang="en-US"/>
              <a:pPr>
                <a:defRPr/>
              </a:pPr>
              <a:t>11/13/2009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62CB2D44-45D6-4A80-B7FA-D72230D608FD}"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21204043">
            <a:off x="412420" y="455030"/>
            <a:ext cx="8019894" cy="1754327"/>
          </a:xfrm>
          <a:prstGeom prst="rect">
            <a:avLst/>
          </a:prstGeom>
          <a:noFill/>
        </p:spPr>
        <p:txBody>
          <a:bodyPr wrap="none">
            <a:spAutoFit/>
          </a:bodyPr>
          <a:lstStyle/>
          <a:p>
            <a:pPr algn="ctr" fontAlgn="auto">
              <a:spcBef>
                <a:spcPts val="0"/>
              </a:spcBef>
              <a:spcAft>
                <a:spcPts val="0"/>
              </a:spcAft>
              <a:defRPr/>
            </a:pPr>
            <a:r>
              <a:rPr lang="en-CA"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rPr>
              <a:t>The  Life of Rob </a:t>
            </a:r>
            <a:r>
              <a:rPr lang="en-CA" sz="54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mn-lt"/>
              </a:rPr>
              <a:t>Wellingham</a:t>
            </a:r>
            <a:endParaRPr lang="en-CA"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ndParaRPr>
          </a:p>
          <a:p>
            <a:pPr algn="ctr" fontAlgn="auto">
              <a:spcBef>
                <a:spcPts val="0"/>
              </a:spcBef>
              <a:spcAft>
                <a:spcPts val="0"/>
              </a:spcAft>
              <a:defRPr/>
            </a:pPr>
            <a:endParaRPr lang="en-CA"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ndParaRPr>
          </a:p>
        </p:txBody>
      </p:sp>
      <p:sp>
        <p:nvSpPr>
          <p:cNvPr id="6" name="Rectangle 5"/>
          <p:cNvSpPr/>
          <p:nvPr/>
        </p:nvSpPr>
        <p:spPr>
          <a:xfrm>
            <a:off x="5791746" y="6109391"/>
            <a:ext cx="2714806" cy="461665"/>
          </a:xfrm>
          <a:prstGeom prst="rect">
            <a:avLst/>
          </a:prstGeom>
          <a:noFill/>
        </p:spPr>
        <p:txBody>
          <a:bodyPr wrap="none">
            <a:spAutoFit/>
          </a:bodyPr>
          <a:lstStyle/>
          <a:p>
            <a:pPr algn="ctr" fontAlgn="auto">
              <a:spcBef>
                <a:spcPts val="0"/>
              </a:spcBef>
              <a:spcAft>
                <a:spcPts val="0"/>
              </a:spcAft>
              <a:defRPr/>
            </a:pPr>
            <a:r>
              <a:rPr lang="en-CA"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rPr>
              <a:t>By: Spencer Dawson</a:t>
            </a:r>
            <a:endParaRPr lang="en-CA"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ndParaRPr>
          </a:p>
        </p:txBody>
      </p:sp>
      <p:pic>
        <p:nvPicPr>
          <p:cNvPr id="7" name="Picture 6"/>
          <p:cNvPicPr>
            <a:picLocks noChangeAspect="1"/>
          </p:cNvPicPr>
          <p:nvPr/>
        </p:nvPicPr>
        <p:blipFill>
          <a:blip r:embed="rId2"/>
          <a:srcRect/>
          <a:stretch>
            <a:fillRect/>
          </a:stretch>
        </p:blipFill>
        <p:spPr bwMode="auto">
          <a:xfrm>
            <a:off x="2487613" y="1812925"/>
            <a:ext cx="2852737" cy="4295775"/>
          </a:xfrm>
          <a:prstGeom prst="rect">
            <a:avLst/>
          </a:prstGeom>
          <a:noFill/>
          <a:ln w="9525">
            <a:noFill/>
            <a:miter lim="800000"/>
            <a:headEnd/>
            <a:tailEnd/>
          </a:ln>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4)">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lide(fromBottom)">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r>
              <a:rPr lang="en-US" smtClean="0"/>
              <a:t>Major Event’s in Rob’s Life</a:t>
            </a:r>
          </a:p>
        </p:txBody>
      </p:sp>
      <p:sp>
        <p:nvSpPr>
          <p:cNvPr id="22530" name="TextBox 4"/>
          <p:cNvSpPr txBox="1">
            <a:spLocks noChangeArrowheads="1"/>
          </p:cNvSpPr>
          <p:nvPr/>
        </p:nvSpPr>
        <p:spPr bwMode="auto">
          <a:xfrm>
            <a:off x="2041525" y="1233488"/>
            <a:ext cx="5260975" cy="368300"/>
          </a:xfrm>
          <a:prstGeom prst="rect">
            <a:avLst/>
          </a:prstGeom>
          <a:noFill/>
          <a:ln w="9525">
            <a:noFill/>
            <a:miter lim="800000"/>
            <a:headEnd/>
            <a:tailEnd/>
          </a:ln>
        </p:spPr>
        <p:txBody>
          <a:bodyPr>
            <a:spAutoFit/>
          </a:bodyPr>
          <a:lstStyle/>
          <a:p>
            <a:r>
              <a:rPr lang="en-US">
                <a:latin typeface="Calibri" pitchFamily="34" charset="0"/>
              </a:rPr>
              <a:t>Post World War One The Winnipeg General Strike </a:t>
            </a:r>
          </a:p>
        </p:txBody>
      </p:sp>
      <p:sp>
        <p:nvSpPr>
          <p:cNvPr id="22531" name="TextBox 5"/>
          <p:cNvSpPr txBox="1">
            <a:spLocks noChangeArrowheads="1"/>
          </p:cNvSpPr>
          <p:nvPr/>
        </p:nvSpPr>
        <p:spPr bwMode="auto">
          <a:xfrm>
            <a:off x="204788" y="1787525"/>
            <a:ext cx="4138612" cy="4800600"/>
          </a:xfrm>
          <a:prstGeom prst="rect">
            <a:avLst/>
          </a:prstGeom>
          <a:noFill/>
          <a:ln w="9525">
            <a:noFill/>
            <a:miter lim="800000"/>
            <a:headEnd/>
            <a:tailEnd/>
          </a:ln>
        </p:spPr>
        <p:txBody>
          <a:bodyPr>
            <a:spAutoFit/>
          </a:bodyPr>
          <a:lstStyle/>
          <a:p>
            <a:r>
              <a:rPr lang="en-US" sz="1700">
                <a:latin typeface="Calibri" pitchFamily="34" charset="0"/>
              </a:rPr>
              <a:t>When Robs dad returned in 1918 everything was different in society.  Rob’s dad was unemployed for 6 months before getting his old job back. </a:t>
            </a:r>
          </a:p>
          <a:p>
            <a:endParaRPr lang="en-US" sz="1700">
              <a:latin typeface="Calibri" pitchFamily="34" charset="0"/>
            </a:endParaRPr>
          </a:p>
          <a:p>
            <a:r>
              <a:rPr lang="en-US" sz="1700">
                <a:latin typeface="Calibri" pitchFamily="34" charset="0"/>
              </a:rPr>
              <a:t>His dads radio station was located in Winnipeg a major city in Manitoba.  As a veteran who wanted more benefits, Robs dad joined the Winnipeg Trades and Labour Council (WTLC). The WTLC wanted better pay and working conditions for its members. On May 15, 1919 when management refused to recognize them. The council called for a general strike.  The strike lasted 6 weeks and everybody in the union from firefighters to train operators walked off there jobs. Including Rob’s father and many of his co-workers. </a:t>
            </a:r>
          </a:p>
        </p:txBody>
      </p:sp>
      <p:sp>
        <p:nvSpPr>
          <p:cNvPr id="22532" name="TextBox 6"/>
          <p:cNvSpPr txBox="1">
            <a:spLocks noChangeArrowheads="1"/>
          </p:cNvSpPr>
          <p:nvPr/>
        </p:nvSpPr>
        <p:spPr bwMode="auto">
          <a:xfrm>
            <a:off x="4887913" y="1779588"/>
            <a:ext cx="3460750" cy="4554537"/>
          </a:xfrm>
          <a:prstGeom prst="rect">
            <a:avLst/>
          </a:prstGeom>
          <a:noFill/>
          <a:ln w="9525">
            <a:noFill/>
            <a:miter lim="800000"/>
            <a:headEnd/>
            <a:tailEnd/>
          </a:ln>
        </p:spPr>
        <p:txBody>
          <a:bodyPr>
            <a:spAutoFit/>
          </a:bodyPr>
          <a:lstStyle/>
          <a:p>
            <a:r>
              <a:rPr lang="en-US" sz="1700">
                <a:latin typeface="Calibri" pitchFamily="34" charset="0"/>
              </a:rPr>
              <a:t>On June 17</a:t>
            </a:r>
            <a:r>
              <a:rPr lang="en-US" sz="1700" baseline="30000">
                <a:latin typeface="Calibri" pitchFamily="34" charset="0"/>
              </a:rPr>
              <a:t>th</a:t>
            </a:r>
            <a:r>
              <a:rPr lang="en-US" sz="1700">
                <a:latin typeface="Calibri" pitchFamily="34" charset="0"/>
              </a:rPr>
              <a:t> ten strike leaders were arrested and denied bail. Four days later on June 21</a:t>
            </a:r>
            <a:r>
              <a:rPr lang="en-US" sz="1700" baseline="30000">
                <a:latin typeface="Calibri" pitchFamily="34" charset="0"/>
              </a:rPr>
              <a:t>st</a:t>
            </a:r>
            <a:r>
              <a:rPr lang="en-US" sz="1700">
                <a:latin typeface="Calibri" pitchFamily="34" charset="0"/>
              </a:rPr>
              <a:t> many workers/people (including women and children) gathered to protest on Winnipeg's main street. Rob and his father would be a part of this.  This would be known as “Bloody Sunday” when members of the Royal Mountain Police rode into groups swinging baseball bats. Some strikers would hurl stones at them, the police would open fire- with real bullets.  1 died while 30 were injured. Luckily Rob and his dad were okay. </a:t>
            </a:r>
          </a:p>
          <a:p>
            <a:r>
              <a:rPr lang="en-US" sz="1700">
                <a:latin typeface="Calibri" pitchFamily="34" charset="0"/>
              </a:rPr>
              <a:t>After 6 weeks of tension on June 26</a:t>
            </a:r>
            <a:r>
              <a:rPr lang="en-US" sz="1700" baseline="30000">
                <a:latin typeface="Calibri" pitchFamily="34" charset="0"/>
              </a:rPr>
              <a:t>th</a:t>
            </a:r>
            <a:r>
              <a:rPr lang="en-US" sz="1700">
                <a:latin typeface="Calibri" pitchFamily="34" charset="0"/>
              </a:rPr>
              <a:t> the WTLC called of the strike</a:t>
            </a:r>
            <a:r>
              <a:rPr lang="en-US">
                <a:latin typeface="Calibri" pitchFamily="34" charset="0"/>
              </a:rPr>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smtClean="0"/>
              <a:t>Winnipeg General Strike</a:t>
            </a:r>
          </a:p>
        </p:txBody>
      </p:sp>
      <p:pic>
        <p:nvPicPr>
          <p:cNvPr id="23554" name="Picture 3"/>
          <p:cNvPicPr>
            <a:picLocks noChangeAspect="1"/>
          </p:cNvPicPr>
          <p:nvPr/>
        </p:nvPicPr>
        <p:blipFill>
          <a:blip r:embed="rId2"/>
          <a:srcRect/>
          <a:stretch>
            <a:fillRect/>
          </a:stretch>
        </p:blipFill>
        <p:spPr bwMode="auto">
          <a:xfrm>
            <a:off x="457200" y="1327150"/>
            <a:ext cx="3806825" cy="3070225"/>
          </a:xfrm>
          <a:prstGeom prst="rect">
            <a:avLst/>
          </a:prstGeom>
          <a:noFill/>
          <a:ln w="9525">
            <a:noFill/>
            <a:miter lim="800000"/>
            <a:headEnd/>
            <a:tailEnd/>
          </a:ln>
        </p:spPr>
      </p:pic>
      <p:pic>
        <p:nvPicPr>
          <p:cNvPr id="23555" name="Picture 4"/>
          <p:cNvPicPr>
            <a:picLocks noChangeAspect="1"/>
          </p:cNvPicPr>
          <p:nvPr/>
        </p:nvPicPr>
        <p:blipFill>
          <a:blip r:embed="rId3"/>
          <a:srcRect/>
          <a:stretch>
            <a:fillRect/>
          </a:stretch>
        </p:blipFill>
        <p:spPr bwMode="auto">
          <a:xfrm>
            <a:off x="4654550" y="4548188"/>
            <a:ext cx="2838450" cy="1909762"/>
          </a:xfrm>
          <a:prstGeom prst="rect">
            <a:avLst/>
          </a:prstGeom>
          <a:noFill/>
          <a:ln w="9525">
            <a:noFill/>
            <a:miter lim="800000"/>
            <a:headEnd/>
            <a:tailEnd/>
          </a:ln>
        </p:spPr>
      </p:pic>
      <p:pic>
        <p:nvPicPr>
          <p:cNvPr id="23556" name="Picture 5"/>
          <p:cNvPicPr>
            <a:picLocks noChangeAspect="1"/>
          </p:cNvPicPr>
          <p:nvPr/>
        </p:nvPicPr>
        <p:blipFill>
          <a:blip r:embed="rId4"/>
          <a:srcRect/>
          <a:stretch>
            <a:fillRect/>
          </a:stretch>
        </p:blipFill>
        <p:spPr bwMode="auto">
          <a:xfrm>
            <a:off x="5110163" y="1327150"/>
            <a:ext cx="3851275" cy="287972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US" smtClean="0"/>
              <a:t>Rob’s Life Through the 1920’s</a:t>
            </a:r>
          </a:p>
        </p:txBody>
      </p:sp>
      <p:sp>
        <p:nvSpPr>
          <p:cNvPr id="3" name="Content Placeholder 2"/>
          <p:cNvSpPr>
            <a:spLocks noGrp="1"/>
          </p:cNvSpPr>
          <p:nvPr>
            <p:ph idx="1"/>
          </p:nvPr>
        </p:nvSpPr>
        <p:spPr>
          <a:xfrm>
            <a:off x="457200" y="1600200"/>
            <a:ext cx="4056063" cy="5091113"/>
          </a:xfrm>
        </p:spPr>
        <p:txBody>
          <a:bodyPr rtlCol="0">
            <a:normAutofit fontScale="47500" lnSpcReduction="20000"/>
          </a:bodyPr>
          <a:lstStyle/>
          <a:p>
            <a:pPr fontAlgn="auto">
              <a:spcAft>
                <a:spcPts val="0"/>
              </a:spcAft>
              <a:buFont typeface="Arial"/>
              <a:buChar char="•"/>
              <a:defRPr/>
            </a:pPr>
            <a:r>
              <a:rPr lang="en-US" dirty="0" smtClean="0"/>
              <a:t>In the 1920’s the nation was at a economic high. More people were purchasing luxury items like radios, televisions etc. With more people tuning into Rob’s dad’s broadcast made a lot more money. </a:t>
            </a:r>
          </a:p>
          <a:p>
            <a:pPr fontAlgn="auto">
              <a:spcAft>
                <a:spcPts val="0"/>
              </a:spcAft>
              <a:buFont typeface="Arial"/>
              <a:buChar char="•"/>
              <a:defRPr/>
            </a:pPr>
            <a:r>
              <a:rPr lang="en-US" dirty="0" smtClean="0"/>
              <a:t> With the 1920’s bringing new music like Jazz, it took an affect on Robs family since they were involved in radio. </a:t>
            </a:r>
          </a:p>
          <a:p>
            <a:pPr fontAlgn="auto">
              <a:spcAft>
                <a:spcPts val="0"/>
              </a:spcAft>
              <a:buFont typeface="Arial"/>
              <a:buChar char="•"/>
              <a:defRPr/>
            </a:pPr>
            <a:r>
              <a:rPr lang="en-US" dirty="0" smtClean="0"/>
              <a:t>Rob started to really like this kind of music that his parents even enrolled him in saxophone lessons. </a:t>
            </a:r>
          </a:p>
          <a:p>
            <a:pPr fontAlgn="auto">
              <a:spcAft>
                <a:spcPts val="0"/>
              </a:spcAft>
              <a:buFont typeface="Arial"/>
              <a:buChar char="•"/>
              <a:defRPr/>
            </a:pPr>
            <a:r>
              <a:rPr lang="en-US" dirty="0" smtClean="0"/>
              <a:t>Some of his favorite artists at the time were Coleman Hawkins, Fletcher Henderson, and Duke Ellington</a:t>
            </a:r>
          </a:p>
          <a:p>
            <a:pPr fontAlgn="auto">
              <a:spcAft>
                <a:spcPts val="0"/>
              </a:spcAft>
              <a:buFont typeface="Arial"/>
              <a:buChar char="•"/>
              <a:defRPr/>
            </a:pPr>
            <a:r>
              <a:rPr lang="en-US" dirty="0" smtClean="0"/>
              <a:t>Jazz wasn’t the only thing that changed around Rob’s house. Women known as flappers were now being seen often in his town. Flappers were women that would wear short skirts, have hair bobbed. They were known as the “new era” of women. </a:t>
            </a:r>
            <a:endParaRPr lang="en-US" dirty="0"/>
          </a:p>
        </p:txBody>
      </p:sp>
      <p:pic>
        <p:nvPicPr>
          <p:cNvPr id="24579" name="Picture 3"/>
          <p:cNvPicPr>
            <a:picLocks noChangeAspect="1"/>
          </p:cNvPicPr>
          <p:nvPr/>
        </p:nvPicPr>
        <p:blipFill>
          <a:blip r:embed="rId2"/>
          <a:srcRect/>
          <a:stretch>
            <a:fillRect/>
          </a:stretch>
        </p:blipFill>
        <p:spPr bwMode="auto">
          <a:xfrm>
            <a:off x="5419725" y="1600200"/>
            <a:ext cx="3267075" cy="2449513"/>
          </a:xfrm>
          <a:prstGeom prst="rect">
            <a:avLst/>
          </a:prstGeom>
          <a:noFill/>
          <a:ln w="9525">
            <a:noFill/>
            <a:miter lim="800000"/>
            <a:headEnd/>
            <a:tailEnd/>
          </a:ln>
        </p:spPr>
      </p:pic>
      <p:pic>
        <p:nvPicPr>
          <p:cNvPr id="24580" name="Picture 4"/>
          <p:cNvPicPr>
            <a:picLocks noChangeAspect="1"/>
          </p:cNvPicPr>
          <p:nvPr/>
        </p:nvPicPr>
        <p:blipFill>
          <a:blip r:embed="rId3"/>
          <a:srcRect/>
          <a:stretch>
            <a:fillRect/>
          </a:stretch>
        </p:blipFill>
        <p:spPr bwMode="auto">
          <a:xfrm>
            <a:off x="6083300" y="4189413"/>
            <a:ext cx="2176463" cy="25019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r>
              <a:rPr lang="en-US" smtClean="0"/>
              <a:t>Robs Life During 1930’s</a:t>
            </a:r>
          </a:p>
        </p:txBody>
      </p:sp>
      <p:sp>
        <p:nvSpPr>
          <p:cNvPr id="3" name="Content Placeholder 2"/>
          <p:cNvSpPr>
            <a:spLocks noGrp="1"/>
          </p:cNvSpPr>
          <p:nvPr>
            <p:ph idx="1"/>
          </p:nvPr>
        </p:nvSpPr>
        <p:spPr>
          <a:xfrm>
            <a:off x="430213" y="2095500"/>
            <a:ext cx="4267200" cy="4525963"/>
          </a:xfrm>
        </p:spPr>
        <p:txBody>
          <a:bodyPr rtlCol="0">
            <a:normAutofit fontScale="55000" lnSpcReduction="20000"/>
          </a:bodyPr>
          <a:lstStyle/>
          <a:p>
            <a:pPr fontAlgn="auto">
              <a:spcAft>
                <a:spcPts val="0"/>
              </a:spcAft>
              <a:buFont typeface="Arial"/>
              <a:buChar char="•"/>
              <a:defRPr/>
            </a:pPr>
            <a:r>
              <a:rPr lang="en-US" dirty="0" smtClean="0"/>
              <a:t>The stock market crash, was hard on Rob and his family. They lost a lot of there money.</a:t>
            </a:r>
          </a:p>
          <a:p>
            <a:pPr fontAlgn="auto">
              <a:spcAft>
                <a:spcPts val="0"/>
              </a:spcAft>
              <a:buFont typeface="Arial"/>
              <a:buChar char="•"/>
              <a:defRPr/>
            </a:pPr>
            <a:r>
              <a:rPr lang="en-US" dirty="0" smtClean="0"/>
              <a:t>Rob was working as a saxophone instructor but due to people not being able to afford to enroll there kids as his students. He was left unemployed. </a:t>
            </a:r>
          </a:p>
          <a:p>
            <a:pPr fontAlgn="auto">
              <a:spcAft>
                <a:spcPts val="0"/>
              </a:spcAft>
              <a:buFont typeface="Arial"/>
              <a:buChar char="•"/>
              <a:defRPr/>
            </a:pPr>
            <a:r>
              <a:rPr lang="en-US" dirty="0" smtClean="0"/>
              <a:t>He had to sell some of his things to wealthier people. He sold his car and some appliances. </a:t>
            </a:r>
          </a:p>
          <a:p>
            <a:pPr fontAlgn="auto">
              <a:spcAft>
                <a:spcPts val="0"/>
              </a:spcAft>
              <a:buFont typeface="Arial"/>
              <a:buChar char="•"/>
              <a:defRPr/>
            </a:pPr>
            <a:r>
              <a:rPr lang="en-US" dirty="0" smtClean="0"/>
              <a:t>Rob was in desperate for work, and luckily found a job at a store but it was located 80 miles away.</a:t>
            </a:r>
          </a:p>
          <a:p>
            <a:pPr fontAlgn="auto">
              <a:spcAft>
                <a:spcPts val="0"/>
              </a:spcAft>
              <a:buFont typeface="Arial"/>
              <a:buChar char="•"/>
              <a:defRPr/>
            </a:pPr>
            <a:r>
              <a:rPr lang="en-US" dirty="0" smtClean="0"/>
              <a:t>Rob with no car, was forced to hop on moving freight trains. At the time this was known as “Riding the Rails”. This was illegal at the time, and in one year over 6,500 people were killed by freight train accidents. Rob however was lucky.</a:t>
            </a:r>
          </a:p>
        </p:txBody>
      </p:sp>
      <p:sp>
        <p:nvSpPr>
          <p:cNvPr id="25603" name="TextBox 3"/>
          <p:cNvSpPr txBox="1">
            <a:spLocks noChangeArrowheads="1"/>
          </p:cNvSpPr>
          <p:nvPr/>
        </p:nvSpPr>
        <p:spPr bwMode="auto">
          <a:xfrm>
            <a:off x="2563813" y="1600200"/>
            <a:ext cx="3438525" cy="369888"/>
          </a:xfrm>
          <a:prstGeom prst="rect">
            <a:avLst/>
          </a:prstGeom>
          <a:noFill/>
          <a:ln w="9525">
            <a:noFill/>
            <a:miter lim="800000"/>
            <a:headEnd/>
            <a:tailEnd/>
          </a:ln>
        </p:spPr>
        <p:txBody>
          <a:bodyPr>
            <a:spAutoFit/>
          </a:bodyPr>
          <a:lstStyle/>
          <a:p>
            <a:r>
              <a:rPr lang="en-US">
                <a:latin typeface="Calibri" pitchFamily="34" charset="0"/>
              </a:rPr>
              <a:t>The Great Depression</a:t>
            </a:r>
          </a:p>
        </p:txBody>
      </p:sp>
      <p:pic>
        <p:nvPicPr>
          <p:cNvPr id="25604" name="Picture 4"/>
          <p:cNvPicPr>
            <a:picLocks noChangeAspect="1"/>
          </p:cNvPicPr>
          <p:nvPr/>
        </p:nvPicPr>
        <p:blipFill>
          <a:blip r:embed="rId2"/>
          <a:srcRect/>
          <a:stretch>
            <a:fillRect/>
          </a:stretch>
        </p:blipFill>
        <p:spPr bwMode="auto">
          <a:xfrm>
            <a:off x="5249863" y="1600200"/>
            <a:ext cx="2755900" cy="1860550"/>
          </a:xfrm>
          <a:prstGeom prst="rect">
            <a:avLst/>
          </a:prstGeom>
          <a:noFill/>
          <a:ln w="9525">
            <a:noFill/>
            <a:miter lim="800000"/>
            <a:headEnd/>
            <a:tailEnd/>
          </a:ln>
        </p:spPr>
      </p:pic>
      <p:pic>
        <p:nvPicPr>
          <p:cNvPr id="25605" name="Picture 5"/>
          <p:cNvPicPr>
            <a:picLocks noChangeAspect="1"/>
          </p:cNvPicPr>
          <p:nvPr/>
        </p:nvPicPr>
        <p:blipFill>
          <a:blip r:embed="rId3"/>
          <a:srcRect/>
          <a:stretch>
            <a:fillRect/>
          </a:stretch>
        </p:blipFill>
        <p:spPr bwMode="auto">
          <a:xfrm>
            <a:off x="5561013" y="3867150"/>
            <a:ext cx="1946275" cy="2309813"/>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p:nvPr>
        </p:nvSpPr>
        <p:spPr>
          <a:xfrm>
            <a:off x="457200" y="5524500"/>
            <a:ext cx="8229600" cy="1143000"/>
          </a:xfrm>
        </p:spPr>
        <p:txBody>
          <a:bodyPr/>
          <a:lstStyle/>
          <a:p>
            <a:r>
              <a:rPr lang="en-CA" sz="3200" smtClean="0">
                <a:latin typeface="Baveuse" pitchFamily="2" charset="0"/>
              </a:rPr>
              <a:t>By: Spencer Dawson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p:txBody>
          <a:bodyPr/>
          <a:lstStyle/>
          <a:p>
            <a:r>
              <a:rPr lang="en-US" smtClean="0"/>
              <a:t>Rob’s Early Life</a:t>
            </a:r>
          </a:p>
        </p:txBody>
      </p:sp>
      <p:sp>
        <p:nvSpPr>
          <p:cNvPr id="14338" name="Content Placeholder 2"/>
          <p:cNvSpPr>
            <a:spLocks noGrp="1"/>
          </p:cNvSpPr>
          <p:nvPr>
            <p:ph idx="1"/>
          </p:nvPr>
        </p:nvSpPr>
        <p:spPr>
          <a:xfrm>
            <a:off x="457200" y="1270000"/>
            <a:ext cx="8229600" cy="4525963"/>
          </a:xfrm>
        </p:spPr>
        <p:txBody>
          <a:bodyPr/>
          <a:lstStyle/>
          <a:p>
            <a:r>
              <a:rPr lang="en-US" sz="2200" smtClean="0"/>
              <a:t>Rob Jr. was Born in London, England on June 9</a:t>
            </a:r>
            <a:r>
              <a:rPr lang="en-US" sz="2200" baseline="30000" smtClean="0"/>
              <a:t>th</a:t>
            </a:r>
            <a:r>
              <a:rPr lang="en-US" sz="2200" smtClean="0"/>
              <a:t> , 1899. </a:t>
            </a:r>
          </a:p>
          <a:p>
            <a:r>
              <a:rPr lang="en-US" sz="2200" smtClean="0"/>
              <a:t>He was named after his father ( Robert Wellingham) </a:t>
            </a:r>
          </a:p>
          <a:p>
            <a:r>
              <a:rPr lang="en-US" sz="2200" smtClean="0"/>
              <a:t>Him and his family decided to immigrate to Springfield, Manitoba in 1905. When Rob was 6 years old. </a:t>
            </a:r>
          </a:p>
          <a:p>
            <a:r>
              <a:rPr lang="en-US" sz="2200" smtClean="0"/>
              <a:t>When he arrived to Manitoba, he started attending elementary school. </a:t>
            </a:r>
          </a:p>
          <a:p>
            <a:r>
              <a:rPr lang="en-US" sz="2200" smtClean="0"/>
              <a:t>He enjoyed going to school and got good grades. </a:t>
            </a:r>
          </a:p>
          <a:p>
            <a:endParaRPr lang="en-US" smtClean="0"/>
          </a:p>
        </p:txBody>
      </p:sp>
      <p:pic>
        <p:nvPicPr>
          <p:cNvPr id="14339" name="Picture 3"/>
          <p:cNvPicPr>
            <a:picLocks noChangeAspect="1"/>
          </p:cNvPicPr>
          <p:nvPr/>
        </p:nvPicPr>
        <p:blipFill>
          <a:blip r:embed="rId2"/>
          <a:srcRect/>
          <a:stretch>
            <a:fillRect/>
          </a:stretch>
        </p:blipFill>
        <p:spPr bwMode="auto">
          <a:xfrm>
            <a:off x="457200" y="5430838"/>
            <a:ext cx="2511425" cy="1260475"/>
          </a:xfrm>
          <a:prstGeom prst="rect">
            <a:avLst/>
          </a:prstGeom>
          <a:noFill/>
          <a:ln w="9525">
            <a:noFill/>
            <a:miter lim="800000"/>
            <a:headEnd/>
            <a:tailEnd/>
          </a:ln>
        </p:spPr>
      </p:pic>
      <p:pic>
        <p:nvPicPr>
          <p:cNvPr id="14340" name="Picture 4"/>
          <p:cNvPicPr>
            <a:picLocks noChangeAspect="1"/>
          </p:cNvPicPr>
          <p:nvPr/>
        </p:nvPicPr>
        <p:blipFill>
          <a:blip r:embed="rId3"/>
          <a:srcRect/>
          <a:stretch>
            <a:fillRect/>
          </a:stretch>
        </p:blipFill>
        <p:spPr bwMode="auto">
          <a:xfrm>
            <a:off x="5524500" y="5430838"/>
            <a:ext cx="2533650" cy="1260475"/>
          </a:xfrm>
          <a:prstGeom prst="rect">
            <a:avLst/>
          </a:prstGeom>
          <a:noFill/>
          <a:ln w="9525">
            <a:noFill/>
            <a:miter lim="800000"/>
            <a:headEnd/>
            <a:tailEnd/>
          </a:ln>
        </p:spPr>
      </p:pic>
      <p:pic>
        <p:nvPicPr>
          <p:cNvPr id="14341" name="Picture 5"/>
          <p:cNvPicPr>
            <a:picLocks noChangeAspect="1"/>
          </p:cNvPicPr>
          <p:nvPr/>
        </p:nvPicPr>
        <p:blipFill>
          <a:blip r:embed="rId4"/>
          <a:srcRect/>
          <a:stretch>
            <a:fillRect/>
          </a:stretch>
        </p:blipFill>
        <p:spPr bwMode="auto">
          <a:xfrm>
            <a:off x="3048000" y="4041775"/>
            <a:ext cx="2476500" cy="1389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229600" cy="1143000"/>
          </a:xfrm>
        </p:spPr>
        <p:txBody>
          <a:bodyPr rtlCol="0">
            <a:normAutofit/>
          </a:bodyPr>
          <a:lstStyle/>
          <a:p>
            <a:pPr fontAlgn="auto">
              <a:spcAft>
                <a:spcPts val="0"/>
              </a:spcAft>
              <a:defRPr/>
            </a:pP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Rob’s Family</a:t>
            </a:r>
            <a:endParaRPr lang="en-US" dirty="0"/>
          </a:p>
        </p:txBody>
      </p:sp>
      <p:sp>
        <p:nvSpPr>
          <p:cNvPr id="3" name="Content Placeholder 2"/>
          <p:cNvSpPr>
            <a:spLocks noGrp="1"/>
          </p:cNvSpPr>
          <p:nvPr>
            <p:ph idx="1"/>
          </p:nvPr>
        </p:nvSpPr>
        <p:spPr>
          <a:xfrm>
            <a:off x="3044825" y="1189038"/>
            <a:ext cx="5184775" cy="2047875"/>
          </a:xfrm>
        </p:spPr>
        <p:txBody>
          <a:bodyPr rtlCol="0">
            <a:normAutofit fontScale="70000" lnSpcReduction="20000"/>
          </a:bodyPr>
          <a:lstStyle/>
          <a:p>
            <a:pPr fontAlgn="auto">
              <a:spcAft>
                <a:spcPts val="0"/>
              </a:spcAft>
              <a:buFont typeface="Arial"/>
              <a:buChar char="•"/>
              <a:defRPr/>
            </a:pPr>
            <a:endParaRPr lang="en-US" dirty="0" smtClean="0"/>
          </a:p>
          <a:p>
            <a:pPr fontAlgn="auto">
              <a:spcAft>
                <a:spcPts val="0"/>
              </a:spcAft>
              <a:buFont typeface="Arial"/>
              <a:buChar char="•"/>
              <a:defRPr/>
            </a:pPr>
            <a:r>
              <a:rPr lang="en-US" dirty="0" smtClean="0"/>
              <a:t>Rob’s father was born on October 2</a:t>
            </a:r>
            <a:r>
              <a:rPr lang="en-US" baseline="30000" dirty="0" smtClean="0"/>
              <a:t>nd</a:t>
            </a:r>
            <a:r>
              <a:rPr lang="en-US" dirty="0" smtClean="0"/>
              <a:t> , 1885. He was born in York, England. When their family immigrated to Manitoba he started working for a local broadcast station. </a:t>
            </a:r>
            <a:endParaRPr lang="en-US" dirty="0"/>
          </a:p>
        </p:txBody>
      </p:sp>
      <p:pic>
        <p:nvPicPr>
          <p:cNvPr id="15363" name="Picture 3"/>
          <p:cNvPicPr>
            <a:picLocks noChangeAspect="1"/>
          </p:cNvPicPr>
          <p:nvPr/>
        </p:nvPicPr>
        <p:blipFill>
          <a:blip r:embed="rId2"/>
          <a:srcRect/>
          <a:stretch>
            <a:fillRect/>
          </a:stretch>
        </p:blipFill>
        <p:spPr bwMode="auto">
          <a:xfrm>
            <a:off x="341313" y="1189038"/>
            <a:ext cx="1700212" cy="2047875"/>
          </a:xfrm>
          <a:prstGeom prst="rect">
            <a:avLst/>
          </a:prstGeom>
          <a:noFill/>
          <a:ln w="9525">
            <a:noFill/>
            <a:miter lim="800000"/>
            <a:headEnd/>
            <a:tailEnd/>
          </a:ln>
        </p:spPr>
      </p:pic>
      <p:pic>
        <p:nvPicPr>
          <p:cNvPr id="15364" name="Picture 4"/>
          <p:cNvPicPr>
            <a:picLocks noChangeAspect="1"/>
          </p:cNvPicPr>
          <p:nvPr/>
        </p:nvPicPr>
        <p:blipFill>
          <a:blip r:embed="rId3"/>
          <a:srcRect/>
          <a:stretch>
            <a:fillRect/>
          </a:stretch>
        </p:blipFill>
        <p:spPr bwMode="auto">
          <a:xfrm>
            <a:off x="341313" y="4098925"/>
            <a:ext cx="1700212" cy="2047875"/>
          </a:xfrm>
          <a:prstGeom prst="rect">
            <a:avLst/>
          </a:prstGeom>
          <a:noFill/>
          <a:ln w="9525">
            <a:noFill/>
            <a:miter lim="800000"/>
            <a:headEnd/>
            <a:tailEnd/>
          </a:ln>
        </p:spPr>
      </p:pic>
      <p:sp>
        <p:nvSpPr>
          <p:cNvPr id="15365" name="TextBox 6"/>
          <p:cNvSpPr txBox="1">
            <a:spLocks noChangeArrowheads="1"/>
          </p:cNvSpPr>
          <p:nvPr/>
        </p:nvSpPr>
        <p:spPr bwMode="auto">
          <a:xfrm>
            <a:off x="3435350" y="4098925"/>
            <a:ext cx="4379913" cy="2246313"/>
          </a:xfrm>
          <a:prstGeom prst="rect">
            <a:avLst/>
          </a:prstGeom>
          <a:noFill/>
          <a:ln w="9525">
            <a:noFill/>
            <a:miter lim="800000"/>
            <a:headEnd/>
            <a:tailEnd/>
          </a:ln>
        </p:spPr>
        <p:txBody>
          <a:bodyPr>
            <a:spAutoFit/>
          </a:bodyPr>
          <a:lstStyle/>
          <a:p>
            <a:r>
              <a:rPr lang="en-US" sz="2000">
                <a:latin typeface="Calibri" pitchFamily="34" charset="0"/>
              </a:rPr>
              <a:t>Robs mother was born on January 23</a:t>
            </a:r>
            <a:r>
              <a:rPr lang="en-US" sz="2000" baseline="30000">
                <a:latin typeface="Calibri" pitchFamily="34" charset="0"/>
              </a:rPr>
              <a:t>rd</a:t>
            </a:r>
            <a:r>
              <a:rPr lang="en-US" sz="2000">
                <a:latin typeface="Calibri" pitchFamily="34" charset="0"/>
              </a:rPr>
              <a:t>, 1880. She was born in London, England . When they immigrated to Canada she stayed at home taking care of Rob and his brothers and sisters. Yet recently she started working at a school nearby teaching 2</a:t>
            </a:r>
            <a:r>
              <a:rPr lang="en-US" sz="2000" baseline="30000">
                <a:latin typeface="Calibri" pitchFamily="34" charset="0"/>
              </a:rPr>
              <a:t>nd</a:t>
            </a:r>
            <a:r>
              <a:rPr lang="en-US" sz="2000">
                <a:latin typeface="Calibri" pitchFamily="34" charset="0"/>
              </a:rPr>
              <a:t> and 3</a:t>
            </a:r>
            <a:r>
              <a:rPr lang="en-US" sz="2000" baseline="30000">
                <a:latin typeface="Calibri" pitchFamily="34" charset="0"/>
              </a:rPr>
              <a:t>rd</a:t>
            </a:r>
            <a:r>
              <a:rPr lang="en-US" sz="2000">
                <a:latin typeface="Calibri" pitchFamily="34" charset="0"/>
              </a:rPr>
              <a:t> grade students. </a:t>
            </a:r>
          </a:p>
        </p:txBody>
      </p:sp>
      <p:sp>
        <p:nvSpPr>
          <p:cNvPr id="15366" name="TextBox 7"/>
          <p:cNvSpPr txBox="1">
            <a:spLocks noChangeArrowheads="1"/>
          </p:cNvSpPr>
          <p:nvPr/>
        </p:nvSpPr>
        <p:spPr bwMode="auto">
          <a:xfrm>
            <a:off x="341313" y="3292475"/>
            <a:ext cx="1531937" cy="646113"/>
          </a:xfrm>
          <a:prstGeom prst="rect">
            <a:avLst/>
          </a:prstGeom>
          <a:noFill/>
          <a:ln w="9525">
            <a:noFill/>
            <a:miter lim="800000"/>
            <a:headEnd/>
            <a:tailEnd/>
          </a:ln>
        </p:spPr>
        <p:txBody>
          <a:bodyPr>
            <a:spAutoFit/>
          </a:bodyPr>
          <a:lstStyle/>
          <a:p>
            <a:pPr algn="ctr"/>
            <a:r>
              <a:rPr lang="en-US">
                <a:latin typeface="Calibri" pitchFamily="34" charset="0"/>
              </a:rPr>
              <a:t>Robert Wellingham</a:t>
            </a:r>
          </a:p>
        </p:txBody>
      </p:sp>
      <p:sp>
        <p:nvSpPr>
          <p:cNvPr id="15367" name="TextBox 8"/>
          <p:cNvSpPr txBox="1">
            <a:spLocks noChangeArrowheads="1"/>
          </p:cNvSpPr>
          <p:nvPr/>
        </p:nvSpPr>
        <p:spPr bwMode="auto">
          <a:xfrm>
            <a:off x="341313" y="6146800"/>
            <a:ext cx="1700212" cy="646113"/>
          </a:xfrm>
          <a:prstGeom prst="rect">
            <a:avLst/>
          </a:prstGeom>
          <a:noFill/>
          <a:ln w="9525">
            <a:noFill/>
            <a:miter lim="800000"/>
            <a:headEnd/>
            <a:tailEnd/>
          </a:ln>
        </p:spPr>
        <p:txBody>
          <a:bodyPr>
            <a:spAutoFit/>
          </a:bodyPr>
          <a:lstStyle/>
          <a:p>
            <a:pPr algn="ctr"/>
            <a:r>
              <a:rPr lang="en-US">
                <a:latin typeface="Calibri" pitchFamily="34" charset="0"/>
              </a:rPr>
              <a:t>Vanessa Wellingham</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0"/>
            <a:ext cx="8229600" cy="1143000"/>
          </a:xfrm>
        </p:spPr>
        <p:txBody>
          <a:bodyPr/>
          <a:lstStyle/>
          <a:p>
            <a:r>
              <a:rPr lang="en-US" sz="4000" smtClean="0"/>
              <a:t>Rob’s Family</a:t>
            </a:r>
          </a:p>
        </p:txBody>
      </p:sp>
      <p:sp>
        <p:nvSpPr>
          <p:cNvPr id="3" name="Content Placeholder 2"/>
          <p:cNvSpPr>
            <a:spLocks noGrp="1"/>
          </p:cNvSpPr>
          <p:nvPr>
            <p:ph idx="1"/>
          </p:nvPr>
        </p:nvSpPr>
        <p:spPr>
          <a:xfrm>
            <a:off x="2420938" y="1417638"/>
            <a:ext cx="5307012" cy="2198687"/>
          </a:xfrm>
        </p:spPr>
        <p:txBody>
          <a:bodyPr rtlCol="0">
            <a:normAutofit fontScale="85000" lnSpcReduction="20000"/>
          </a:bodyPr>
          <a:lstStyle/>
          <a:p>
            <a:pPr fontAlgn="auto">
              <a:spcAft>
                <a:spcPts val="0"/>
              </a:spcAft>
              <a:buFont typeface="Arial"/>
              <a:buChar char="•"/>
              <a:defRPr/>
            </a:pPr>
            <a:r>
              <a:rPr lang="en-US" dirty="0" smtClean="0"/>
              <a:t>Rob’s sister was born on March 11</a:t>
            </a:r>
            <a:r>
              <a:rPr lang="en-US" baseline="30000" dirty="0" smtClean="0"/>
              <a:t>th</a:t>
            </a:r>
            <a:r>
              <a:rPr lang="en-US" dirty="0" smtClean="0"/>
              <a:t>, 1905. She is the only member in Rob’s Family that was born in Springfield, Manitoba.  She goes to the same school as Rob.</a:t>
            </a:r>
            <a:endParaRPr lang="en-US" dirty="0"/>
          </a:p>
        </p:txBody>
      </p:sp>
      <p:pic>
        <p:nvPicPr>
          <p:cNvPr id="16387" name="Picture 3"/>
          <p:cNvPicPr>
            <a:picLocks noChangeAspect="1"/>
          </p:cNvPicPr>
          <p:nvPr/>
        </p:nvPicPr>
        <p:blipFill>
          <a:blip r:embed="rId2"/>
          <a:srcRect/>
          <a:stretch>
            <a:fillRect/>
          </a:stretch>
        </p:blipFill>
        <p:spPr bwMode="auto">
          <a:xfrm>
            <a:off x="457200" y="1417638"/>
            <a:ext cx="1209675" cy="1731962"/>
          </a:xfrm>
          <a:prstGeom prst="rect">
            <a:avLst/>
          </a:prstGeom>
          <a:noFill/>
          <a:ln w="9525">
            <a:noFill/>
            <a:miter lim="800000"/>
            <a:headEnd/>
            <a:tailEnd/>
          </a:ln>
        </p:spPr>
      </p:pic>
      <p:pic>
        <p:nvPicPr>
          <p:cNvPr id="16388" name="Picture 4"/>
          <p:cNvPicPr>
            <a:picLocks noChangeAspect="1"/>
          </p:cNvPicPr>
          <p:nvPr/>
        </p:nvPicPr>
        <p:blipFill>
          <a:blip r:embed="rId3"/>
          <a:srcRect/>
          <a:stretch>
            <a:fillRect/>
          </a:stretch>
        </p:blipFill>
        <p:spPr bwMode="auto">
          <a:xfrm>
            <a:off x="457200" y="3992563"/>
            <a:ext cx="1346200" cy="1990725"/>
          </a:xfrm>
          <a:prstGeom prst="rect">
            <a:avLst/>
          </a:prstGeom>
          <a:noFill/>
          <a:ln w="9525">
            <a:noFill/>
            <a:miter lim="800000"/>
            <a:headEnd/>
            <a:tailEnd/>
          </a:ln>
        </p:spPr>
      </p:pic>
      <p:sp>
        <p:nvSpPr>
          <p:cNvPr id="16389" name="TextBox 5"/>
          <p:cNvSpPr txBox="1">
            <a:spLocks noChangeArrowheads="1"/>
          </p:cNvSpPr>
          <p:nvPr/>
        </p:nvSpPr>
        <p:spPr bwMode="auto">
          <a:xfrm>
            <a:off x="2420938" y="3992563"/>
            <a:ext cx="5307012" cy="1938337"/>
          </a:xfrm>
          <a:prstGeom prst="rect">
            <a:avLst/>
          </a:prstGeom>
          <a:noFill/>
          <a:ln w="9525">
            <a:noFill/>
            <a:miter lim="800000"/>
            <a:headEnd/>
            <a:tailEnd/>
          </a:ln>
        </p:spPr>
        <p:txBody>
          <a:bodyPr>
            <a:spAutoFit/>
          </a:bodyPr>
          <a:lstStyle/>
          <a:p>
            <a:r>
              <a:rPr lang="en-US" sz="2400">
                <a:latin typeface="Calibri" pitchFamily="34" charset="0"/>
              </a:rPr>
              <a:t>Rob’s younger brother was born on July 6</a:t>
            </a:r>
            <a:r>
              <a:rPr lang="en-US" sz="2400" baseline="30000">
                <a:latin typeface="Calibri" pitchFamily="34" charset="0"/>
              </a:rPr>
              <a:t>th</a:t>
            </a:r>
            <a:r>
              <a:rPr lang="en-US" sz="2400">
                <a:latin typeface="Calibri" pitchFamily="34" charset="0"/>
              </a:rPr>
              <a:t>, 1901. he was born in London, England. Even though there is only a 2 year difference between William and Rob, Rob is very protective of his brother. </a:t>
            </a:r>
          </a:p>
        </p:txBody>
      </p:sp>
      <p:sp>
        <p:nvSpPr>
          <p:cNvPr id="16390" name="TextBox 6"/>
          <p:cNvSpPr txBox="1">
            <a:spLocks noChangeArrowheads="1"/>
          </p:cNvSpPr>
          <p:nvPr/>
        </p:nvSpPr>
        <p:spPr bwMode="auto">
          <a:xfrm>
            <a:off x="457200" y="3154363"/>
            <a:ext cx="1346200" cy="646112"/>
          </a:xfrm>
          <a:prstGeom prst="rect">
            <a:avLst/>
          </a:prstGeom>
          <a:noFill/>
          <a:ln w="9525">
            <a:noFill/>
            <a:miter lim="800000"/>
            <a:headEnd/>
            <a:tailEnd/>
          </a:ln>
        </p:spPr>
        <p:txBody>
          <a:bodyPr>
            <a:spAutoFit/>
          </a:bodyPr>
          <a:lstStyle/>
          <a:p>
            <a:pPr algn="ctr"/>
            <a:r>
              <a:rPr lang="en-US">
                <a:latin typeface="Calibri" pitchFamily="34" charset="0"/>
              </a:rPr>
              <a:t>Annie Wellingham</a:t>
            </a:r>
          </a:p>
        </p:txBody>
      </p:sp>
      <p:sp>
        <p:nvSpPr>
          <p:cNvPr id="16391" name="TextBox 7"/>
          <p:cNvSpPr txBox="1">
            <a:spLocks noChangeArrowheads="1"/>
          </p:cNvSpPr>
          <p:nvPr/>
        </p:nvSpPr>
        <p:spPr bwMode="auto">
          <a:xfrm>
            <a:off x="457200" y="5983288"/>
            <a:ext cx="1346200" cy="646112"/>
          </a:xfrm>
          <a:prstGeom prst="rect">
            <a:avLst/>
          </a:prstGeom>
          <a:noFill/>
          <a:ln w="9525">
            <a:noFill/>
            <a:miter lim="800000"/>
            <a:headEnd/>
            <a:tailEnd/>
          </a:ln>
        </p:spPr>
        <p:txBody>
          <a:bodyPr>
            <a:spAutoFit/>
          </a:bodyPr>
          <a:lstStyle/>
          <a:p>
            <a:pPr algn="ctr"/>
            <a:r>
              <a:rPr lang="en-US">
                <a:latin typeface="Calibri" pitchFamily="34" charset="0"/>
              </a:rPr>
              <a:t>William Wellingham</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200" y="0"/>
            <a:ext cx="8229600" cy="1143000"/>
          </a:xfrm>
        </p:spPr>
        <p:txBody>
          <a:bodyPr/>
          <a:lstStyle/>
          <a:p>
            <a:r>
              <a:rPr lang="en-US" sz="3600" smtClean="0"/>
              <a:t>Major Event’s in Rob’s Life</a:t>
            </a:r>
          </a:p>
        </p:txBody>
      </p:sp>
      <p:sp>
        <p:nvSpPr>
          <p:cNvPr id="3" name="Content Placeholder 2"/>
          <p:cNvSpPr>
            <a:spLocks noGrp="1"/>
          </p:cNvSpPr>
          <p:nvPr>
            <p:ph idx="1"/>
          </p:nvPr>
        </p:nvSpPr>
        <p:spPr>
          <a:xfrm>
            <a:off x="457200" y="1600200"/>
            <a:ext cx="4902200" cy="3705225"/>
          </a:xfrm>
        </p:spPr>
        <p:txBody>
          <a:bodyPr rtlCol="0">
            <a:normAutofit fontScale="77500" lnSpcReduction="20000"/>
          </a:bodyPr>
          <a:lstStyle/>
          <a:p>
            <a:pPr fontAlgn="auto">
              <a:spcAft>
                <a:spcPts val="0"/>
              </a:spcAft>
              <a:buFont typeface="Arial"/>
              <a:buChar char="•"/>
              <a:defRPr/>
            </a:pPr>
            <a:r>
              <a:rPr lang="en-US" sz="2581" dirty="0" smtClean="0"/>
              <a:t>With Canada entering World War One (WW1) Rob’s father was encouraged to enlist; and he did. Along with 2 of robs uncles. They left for WW1 in 1914.</a:t>
            </a:r>
          </a:p>
          <a:p>
            <a:pPr fontAlgn="auto">
              <a:spcAft>
                <a:spcPts val="0"/>
              </a:spcAft>
              <a:buFont typeface="Arial"/>
              <a:buChar char="•"/>
              <a:defRPr/>
            </a:pPr>
            <a:r>
              <a:rPr lang="en-US" sz="2581" dirty="0" smtClean="0"/>
              <a:t>Rob did not want to see his dad and uncles go off and fight without him being there. </a:t>
            </a:r>
          </a:p>
          <a:p>
            <a:pPr fontAlgn="auto">
              <a:spcAft>
                <a:spcPts val="0"/>
              </a:spcAft>
              <a:buFont typeface="Arial"/>
              <a:buChar char="•"/>
              <a:defRPr/>
            </a:pPr>
            <a:r>
              <a:rPr lang="en-US" sz="2581" dirty="0" smtClean="0"/>
              <a:t>Rob wanted to go with his father and uncles. But due to his age he was not able to enlist.</a:t>
            </a:r>
          </a:p>
          <a:p>
            <a:pPr fontAlgn="auto">
              <a:spcAft>
                <a:spcPts val="0"/>
              </a:spcAft>
              <a:buFont typeface="Arial"/>
              <a:buChar char="•"/>
              <a:defRPr/>
            </a:pPr>
            <a:r>
              <a:rPr lang="en-US" sz="2581" dirty="0" smtClean="0"/>
              <a:t>He wanted to forge his fathers signature, but got caught by his mother and she said it was too dangerous and forced him to stop and stay home. </a:t>
            </a:r>
          </a:p>
          <a:p>
            <a:pPr fontAlgn="auto">
              <a:spcAft>
                <a:spcPts val="0"/>
              </a:spcAft>
              <a:buFont typeface="Arial"/>
              <a:buChar char="•"/>
              <a:defRPr/>
            </a:pPr>
            <a:endParaRPr lang="en-US" dirty="0" smtClean="0"/>
          </a:p>
          <a:p>
            <a:pPr fontAlgn="auto">
              <a:spcAft>
                <a:spcPts val="0"/>
              </a:spcAft>
              <a:buFont typeface="Arial"/>
              <a:buChar char="•"/>
              <a:defRPr/>
            </a:pPr>
            <a:endParaRPr lang="en-US" dirty="0"/>
          </a:p>
        </p:txBody>
      </p:sp>
      <p:pic>
        <p:nvPicPr>
          <p:cNvPr id="17411" name="Picture 3"/>
          <p:cNvPicPr>
            <a:picLocks noChangeAspect="1"/>
          </p:cNvPicPr>
          <p:nvPr/>
        </p:nvPicPr>
        <p:blipFill>
          <a:blip r:embed="rId2"/>
          <a:srcRect/>
          <a:stretch>
            <a:fillRect/>
          </a:stretch>
        </p:blipFill>
        <p:spPr bwMode="auto">
          <a:xfrm>
            <a:off x="6264275" y="1600200"/>
            <a:ext cx="2058988" cy="2884488"/>
          </a:xfrm>
          <a:prstGeom prst="rect">
            <a:avLst/>
          </a:prstGeom>
          <a:noFill/>
          <a:ln w="9525">
            <a:noFill/>
            <a:miter lim="800000"/>
            <a:headEnd/>
            <a:tailEnd/>
          </a:ln>
        </p:spPr>
      </p:pic>
      <p:pic>
        <p:nvPicPr>
          <p:cNvPr id="17412" name="Picture 4"/>
          <p:cNvPicPr>
            <a:picLocks noChangeAspect="1"/>
          </p:cNvPicPr>
          <p:nvPr/>
        </p:nvPicPr>
        <p:blipFill>
          <a:blip r:embed="rId3"/>
          <a:srcRect/>
          <a:stretch>
            <a:fillRect/>
          </a:stretch>
        </p:blipFill>
        <p:spPr bwMode="auto">
          <a:xfrm>
            <a:off x="4000500" y="5456238"/>
            <a:ext cx="4686300" cy="1355725"/>
          </a:xfrm>
          <a:prstGeom prst="rect">
            <a:avLst/>
          </a:prstGeom>
          <a:noFill/>
          <a:ln w="9525">
            <a:noFill/>
            <a:miter lim="800000"/>
            <a:headEnd/>
            <a:tailEnd/>
          </a:ln>
        </p:spPr>
      </p:pic>
      <p:sp>
        <p:nvSpPr>
          <p:cNvPr id="17413" name="TextBox 5"/>
          <p:cNvSpPr txBox="1">
            <a:spLocks noChangeArrowheads="1"/>
          </p:cNvSpPr>
          <p:nvPr/>
        </p:nvSpPr>
        <p:spPr bwMode="auto">
          <a:xfrm>
            <a:off x="3290888" y="1006475"/>
            <a:ext cx="2630487" cy="368300"/>
          </a:xfrm>
          <a:prstGeom prst="rect">
            <a:avLst/>
          </a:prstGeom>
          <a:noFill/>
          <a:ln w="9525">
            <a:noFill/>
            <a:miter lim="800000"/>
            <a:headEnd/>
            <a:tailEnd/>
          </a:ln>
        </p:spPr>
        <p:txBody>
          <a:bodyPr>
            <a:spAutoFit/>
          </a:bodyPr>
          <a:lstStyle/>
          <a:p>
            <a:r>
              <a:rPr lang="en-US">
                <a:latin typeface="Calibri" pitchFamily="34" charset="0"/>
              </a:rPr>
              <a:t>Start of World War One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3"/>
          <p:cNvPicPr>
            <a:picLocks noChangeAspect="1"/>
          </p:cNvPicPr>
          <p:nvPr/>
        </p:nvPicPr>
        <p:blipFill>
          <a:blip r:embed="rId2"/>
          <a:srcRect/>
          <a:stretch>
            <a:fillRect/>
          </a:stretch>
        </p:blipFill>
        <p:spPr bwMode="auto">
          <a:xfrm>
            <a:off x="4824413" y="1600200"/>
            <a:ext cx="3862387" cy="4270375"/>
          </a:xfrm>
          <a:prstGeom prst="rect">
            <a:avLst/>
          </a:prstGeom>
          <a:noFill/>
          <a:ln w="9525">
            <a:noFill/>
            <a:miter lim="800000"/>
            <a:headEnd/>
            <a:tailEnd/>
          </a:ln>
        </p:spPr>
      </p:pic>
      <p:sp>
        <p:nvSpPr>
          <p:cNvPr id="18434" name="Title 1"/>
          <p:cNvSpPr>
            <a:spLocks noGrp="1"/>
          </p:cNvSpPr>
          <p:nvPr>
            <p:ph type="title"/>
          </p:nvPr>
        </p:nvSpPr>
        <p:spPr>
          <a:xfrm>
            <a:off x="457200" y="139700"/>
            <a:ext cx="7980363" cy="766763"/>
          </a:xfrm>
        </p:spPr>
        <p:txBody>
          <a:bodyPr/>
          <a:lstStyle/>
          <a:p>
            <a:r>
              <a:rPr lang="en-US" sz="3600" smtClean="0"/>
              <a:t>Major Event’s in Rob’s Life</a:t>
            </a:r>
          </a:p>
        </p:txBody>
      </p:sp>
      <p:sp>
        <p:nvSpPr>
          <p:cNvPr id="3" name="Content Placeholder 2"/>
          <p:cNvSpPr>
            <a:spLocks noGrp="1"/>
          </p:cNvSpPr>
          <p:nvPr>
            <p:ph idx="1"/>
          </p:nvPr>
        </p:nvSpPr>
        <p:spPr>
          <a:xfrm>
            <a:off x="457200" y="1600200"/>
            <a:ext cx="3394075" cy="5095875"/>
          </a:xfrm>
        </p:spPr>
        <p:txBody>
          <a:bodyPr rtlCol="0">
            <a:normAutofit fontScale="32500" lnSpcReduction="20000"/>
          </a:bodyPr>
          <a:lstStyle/>
          <a:p>
            <a:pPr fontAlgn="auto">
              <a:spcAft>
                <a:spcPts val="0"/>
              </a:spcAft>
              <a:buFont typeface="Arial"/>
              <a:buChar char="•"/>
              <a:defRPr/>
            </a:pPr>
            <a:r>
              <a:rPr lang="en-US" sz="4250" dirty="0" smtClean="0"/>
              <a:t>Rob’s dad is away fighting so Rob now has a new role in his house. Rob has to take care of his siblings and his mother.  </a:t>
            </a:r>
          </a:p>
          <a:p>
            <a:pPr fontAlgn="auto">
              <a:spcAft>
                <a:spcPts val="0"/>
              </a:spcAft>
              <a:buFont typeface="Arial"/>
              <a:buChar char="•"/>
              <a:defRPr/>
            </a:pPr>
            <a:r>
              <a:rPr lang="en-US" sz="4250" dirty="0" smtClean="0"/>
              <a:t>Robs mother would start working 2 jobs to get extra income</a:t>
            </a:r>
          </a:p>
          <a:p>
            <a:pPr fontAlgn="auto">
              <a:spcAft>
                <a:spcPts val="0"/>
              </a:spcAft>
              <a:buFont typeface="Arial"/>
              <a:buChar char="•"/>
              <a:defRPr/>
            </a:pPr>
            <a:r>
              <a:rPr lang="en-US" sz="4250" dirty="0" smtClean="0"/>
              <a:t>With Rob taking over more chores around the house he starts to struggle in school.</a:t>
            </a:r>
          </a:p>
          <a:p>
            <a:pPr fontAlgn="auto">
              <a:spcAft>
                <a:spcPts val="0"/>
              </a:spcAft>
              <a:buFont typeface="Arial"/>
              <a:buChar char="•"/>
              <a:defRPr/>
            </a:pPr>
            <a:r>
              <a:rPr lang="en-US" sz="4250" dirty="0" smtClean="0"/>
              <a:t>When Rob’s dad goes away. Rob writes his dad letters often, but only gets replies once in a while. </a:t>
            </a:r>
          </a:p>
          <a:p>
            <a:pPr fontAlgn="auto">
              <a:spcAft>
                <a:spcPts val="0"/>
              </a:spcAft>
              <a:buFont typeface="Arial"/>
              <a:buChar char="•"/>
              <a:defRPr/>
            </a:pPr>
            <a:r>
              <a:rPr lang="en-US" sz="4250" dirty="0" smtClean="0"/>
              <a:t>Rob reads about “The Battle of Vimy Ridge” in the paper which took place in 1917. Rob read a lot about the battle once he realized  his father was in it. Rob is worried about his father and writes him very often at this time.</a:t>
            </a:r>
          </a:p>
          <a:p>
            <a:pPr fontAlgn="auto">
              <a:spcAft>
                <a:spcPts val="0"/>
              </a:spcAft>
              <a:buFont typeface="Arial"/>
              <a:buChar char="•"/>
              <a:defRPr/>
            </a:pPr>
            <a:r>
              <a:rPr lang="en-US" sz="4250" dirty="0" smtClean="0"/>
              <a:t>Rob’s dad also writes to him about trench warfare. “the first thing I noticed was the awful smell or rotting corpses, and men who haven't showered in weeks”. He talks about how there are no washroom facilities, and that people suffer from infections and disease. Rats would linger everywhere, and many people would get lice. Many troops would describe it as “Hell on Earth”. </a:t>
            </a:r>
          </a:p>
          <a:p>
            <a:pPr fontAlgn="auto">
              <a:spcAft>
                <a:spcPts val="0"/>
              </a:spcAft>
              <a:buFont typeface="Arial"/>
              <a:buChar char="•"/>
              <a:defRPr/>
            </a:pPr>
            <a:endParaRPr lang="en-US" dirty="0"/>
          </a:p>
        </p:txBody>
      </p:sp>
      <p:sp>
        <p:nvSpPr>
          <p:cNvPr id="18436" name="TextBox 4"/>
          <p:cNvSpPr txBox="1">
            <a:spLocks noChangeArrowheads="1"/>
          </p:cNvSpPr>
          <p:nvPr/>
        </p:nvSpPr>
        <p:spPr bwMode="auto">
          <a:xfrm>
            <a:off x="4824413" y="1863725"/>
            <a:ext cx="3727450" cy="1754188"/>
          </a:xfrm>
          <a:prstGeom prst="rect">
            <a:avLst/>
          </a:prstGeom>
          <a:noFill/>
          <a:ln w="9525">
            <a:noFill/>
            <a:miter lim="800000"/>
            <a:headEnd/>
            <a:tailEnd/>
          </a:ln>
        </p:spPr>
        <p:txBody>
          <a:bodyPr>
            <a:spAutoFit/>
          </a:bodyPr>
          <a:lstStyle/>
          <a:p>
            <a:r>
              <a:rPr lang="en-US">
                <a:solidFill>
                  <a:schemeClr val="bg1"/>
                </a:solidFill>
                <a:latin typeface="Snell Roundhand"/>
                <a:ea typeface="Snell Roundhand"/>
                <a:cs typeface="Snell Roundhand"/>
              </a:rPr>
              <a:t>Dear Rob,</a:t>
            </a:r>
          </a:p>
          <a:p>
            <a:endParaRPr lang="en-US">
              <a:solidFill>
                <a:schemeClr val="bg1"/>
              </a:solidFill>
              <a:latin typeface="Snell Roundhand"/>
              <a:ea typeface="Snell Roundhand"/>
              <a:cs typeface="Snell Roundhand"/>
            </a:endParaRPr>
          </a:p>
          <a:p>
            <a:r>
              <a:rPr lang="en-US">
                <a:solidFill>
                  <a:schemeClr val="bg1"/>
                </a:solidFill>
                <a:latin typeface="Snell Roundhand"/>
                <a:ea typeface="Snell Roundhand"/>
                <a:cs typeface="Snell Roundhand"/>
              </a:rPr>
              <a:t>I am so proud of you, your mom wrote me a letter telling me about how much you’ve helped her since I’ve been away. </a:t>
            </a:r>
          </a:p>
        </p:txBody>
      </p:sp>
      <p:sp>
        <p:nvSpPr>
          <p:cNvPr id="7" name="TextBox 6"/>
          <p:cNvSpPr txBox="1"/>
          <p:nvPr/>
        </p:nvSpPr>
        <p:spPr>
          <a:xfrm>
            <a:off x="5147068" y="2016797"/>
            <a:ext cx="3405200" cy="3754874"/>
          </a:xfrm>
          <a:prstGeom prst="rect">
            <a:avLst/>
          </a:prstGeom>
          <a:noFill/>
        </p:spPr>
        <p:txBody>
          <a:bodyPr>
            <a:spAutoFit/>
          </a:bodyPr>
          <a:lstStyle/>
          <a:p>
            <a:pPr fontAlgn="auto">
              <a:spcBef>
                <a:spcPts val="0"/>
              </a:spcBef>
              <a:spcAft>
                <a:spcPts val="0"/>
              </a:spcAft>
              <a:defRPr/>
            </a:pPr>
            <a:r>
              <a:rPr lang="en-US" sz="1200" dirty="0">
                <a:solidFill>
                  <a:srgbClr val="000000"/>
                </a:solidFill>
                <a:latin typeface="Lucida Handwriting"/>
                <a:cs typeface="Lucida Handwriting"/>
              </a:rPr>
              <a:t>Dear Rob,</a:t>
            </a:r>
          </a:p>
          <a:p>
            <a:pPr fontAlgn="auto">
              <a:spcBef>
                <a:spcPts val="0"/>
              </a:spcBef>
              <a:spcAft>
                <a:spcPts val="0"/>
              </a:spcAft>
              <a:defRPr/>
            </a:pPr>
            <a:endParaRPr lang="en-US" sz="1200" dirty="0">
              <a:solidFill>
                <a:srgbClr val="000000"/>
              </a:solidFill>
              <a:latin typeface="Lucida Handwriting"/>
              <a:cs typeface="Lucida Handwriting"/>
            </a:endParaRPr>
          </a:p>
          <a:p>
            <a:pPr fontAlgn="auto">
              <a:spcBef>
                <a:spcPts val="0"/>
              </a:spcBef>
              <a:spcAft>
                <a:spcPts val="0"/>
              </a:spcAft>
              <a:defRPr/>
            </a:pPr>
            <a:r>
              <a:rPr lang="en-US" sz="1200" dirty="0">
                <a:solidFill>
                  <a:srgbClr val="000000"/>
                </a:solidFill>
                <a:latin typeface="Lucida Handwriting"/>
                <a:cs typeface="Lucida Handwriting"/>
              </a:rPr>
              <a:t>I am so proud of you. Your mother wrote me a letter telling me about how much you’ve helped her while I’ve been gone.  She told me that you have been worried at times, and I want you to know that I will be ok.	</a:t>
            </a:r>
          </a:p>
          <a:p>
            <a:pPr fontAlgn="auto">
              <a:spcBef>
                <a:spcPts val="0"/>
              </a:spcBef>
              <a:spcAft>
                <a:spcPts val="0"/>
              </a:spcAft>
              <a:defRPr/>
            </a:pPr>
            <a:endParaRPr lang="en-US" sz="1200" dirty="0">
              <a:solidFill>
                <a:srgbClr val="000000"/>
              </a:solidFill>
              <a:latin typeface="Lucida Handwriting"/>
              <a:cs typeface="Lucida Handwriting"/>
            </a:endParaRPr>
          </a:p>
          <a:p>
            <a:pPr fontAlgn="auto">
              <a:spcBef>
                <a:spcPts val="0"/>
              </a:spcBef>
              <a:spcAft>
                <a:spcPts val="0"/>
              </a:spcAft>
              <a:defRPr/>
            </a:pPr>
            <a:r>
              <a:rPr lang="en-US" sz="1200" dirty="0">
                <a:solidFill>
                  <a:srgbClr val="000000"/>
                </a:solidFill>
                <a:latin typeface="Lucida Handwriting"/>
                <a:cs typeface="Lucida Handwriting"/>
              </a:rPr>
              <a:t>	At times this war can be really tough. Sometimes when were here </a:t>
            </a:r>
            <a:r>
              <a:rPr lang="en-US" sz="1200" dirty="0" err="1">
                <a:ln w="57150" cap="flat" cmpd="sng" algn="ctr">
                  <a:solidFill>
                    <a:srgbClr val="FF0000"/>
                  </a:solidFill>
                  <a:prstDash val="solid"/>
                  <a:round/>
                  <a:headEnd type="none" w="med" len="med"/>
                  <a:tailEnd type="none" w="med" len="med"/>
                </a:ln>
                <a:solidFill>
                  <a:srgbClr val="FF0000"/>
                </a:solidFill>
                <a:latin typeface="Lucida Handwriting"/>
                <a:cs typeface="Lucida Handwriting"/>
              </a:rPr>
              <a:t>fafafdafdaf</a:t>
            </a:r>
            <a:r>
              <a:rPr lang="en-US" sz="1200" dirty="0">
                <a:ln w="57150" cap="flat" cmpd="sng" algn="ctr">
                  <a:solidFill>
                    <a:srgbClr val="FF0000"/>
                  </a:solidFill>
                  <a:prstDash val="solid"/>
                  <a:round/>
                  <a:headEnd type="none" w="med" len="med"/>
                  <a:tailEnd type="none" w="med" len="med"/>
                </a:ln>
                <a:solidFill>
                  <a:srgbClr val="FF0000"/>
                </a:solidFill>
                <a:latin typeface="Lucida Handwriting"/>
                <a:cs typeface="Lucida Handwriting"/>
              </a:rPr>
              <a:t> </a:t>
            </a:r>
            <a:r>
              <a:rPr lang="en-US" sz="1200" dirty="0" err="1">
                <a:ln w="57150" cap="flat" cmpd="sng" algn="ctr">
                  <a:solidFill>
                    <a:srgbClr val="FF0000"/>
                  </a:solidFill>
                  <a:prstDash val="solid"/>
                  <a:round/>
                  <a:headEnd type="none" w="med" len="med"/>
                  <a:tailEnd type="none" w="med" len="med"/>
                </a:ln>
                <a:solidFill>
                  <a:srgbClr val="FF0000"/>
                </a:solidFill>
                <a:latin typeface="Lucida Handwriting"/>
                <a:cs typeface="Lucida Handwriting"/>
              </a:rPr>
              <a:t>gfsdsgd</a:t>
            </a:r>
            <a:r>
              <a:rPr lang="en-US" sz="1200" dirty="0">
                <a:ln w="57150" cap="flat" cmpd="sng" algn="ctr">
                  <a:solidFill>
                    <a:srgbClr val="FF0000"/>
                  </a:solidFill>
                  <a:prstDash val="solid"/>
                  <a:round/>
                  <a:headEnd type="none" w="med" len="med"/>
                  <a:tailEnd type="none" w="med" len="med"/>
                </a:ln>
                <a:solidFill>
                  <a:srgbClr val="FF0000"/>
                </a:solidFill>
                <a:latin typeface="Lucida Handwriting"/>
                <a:cs typeface="Lucida Handwriting"/>
              </a:rPr>
              <a:t> </a:t>
            </a:r>
            <a:r>
              <a:rPr lang="en-US" sz="1200" dirty="0" err="1">
                <a:ln w="57150" cap="flat" cmpd="sng" algn="ctr">
                  <a:solidFill>
                    <a:srgbClr val="FF0000"/>
                  </a:solidFill>
                  <a:prstDash val="solid"/>
                  <a:round/>
                  <a:headEnd type="none" w="med" len="med"/>
                  <a:tailEnd type="none" w="med" len="med"/>
                </a:ln>
                <a:solidFill>
                  <a:srgbClr val="FF0000"/>
                </a:solidFill>
                <a:latin typeface="Lucida Handwriting"/>
                <a:cs typeface="Lucida Handwriting"/>
              </a:rPr>
              <a:t>sdasg</a:t>
            </a:r>
            <a:r>
              <a:rPr lang="en-US" sz="1200" dirty="0">
                <a:ln w="57150" cap="flat" cmpd="sng" algn="ctr">
                  <a:solidFill>
                    <a:srgbClr val="FF0000"/>
                  </a:solidFill>
                  <a:prstDash val="solid"/>
                  <a:round/>
                  <a:headEnd type="none" w="med" len="med"/>
                  <a:tailEnd type="none" w="med" len="med"/>
                </a:ln>
                <a:solidFill>
                  <a:srgbClr val="FF0000"/>
                </a:solidFill>
                <a:latin typeface="Lucida Handwriting"/>
                <a:cs typeface="Lucida Handwriting"/>
              </a:rPr>
              <a:t> </a:t>
            </a:r>
            <a:r>
              <a:rPr lang="en-US" sz="1200" dirty="0" err="1">
                <a:ln w="57150" cap="flat" cmpd="sng" algn="ctr">
                  <a:solidFill>
                    <a:srgbClr val="FF0000"/>
                  </a:solidFill>
                  <a:prstDash val="solid"/>
                  <a:round/>
                  <a:headEnd type="none" w="med" len="med"/>
                  <a:tailEnd type="none" w="med" len="med"/>
                </a:ln>
                <a:solidFill>
                  <a:srgbClr val="FF0000"/>
                </a:solidFill>
                <a:latin typeface="Lucida Handwriting"/>
                <a:cs typeface="Lucida Handwriting"/>
              </a:rPr>
              <a:t>ds</a:t>
            </a:r>
            <a:r>
              <a:rPr lang="en-US" sz="1200" dirty="0">
                <a:ln w="57150" cap="flat" cmpd="sng" algn="ctr">
                  <a:solidFill>
                    <a:srgbClr val="FF0000"/>
                  </a:solidFill>
                  <a:prstDash val="solid"/>
                  <a:round/>
                  <a:headEnd type="none" w="med" len="med"/>
                  <a:tailEnd type="none" w="med" len="med"/>
                </a:ln>
                <a:solidFill>
                  <a:srgbClr val="FF0000"/>
                </a:solidFill>
                <a:latin typeface="Lucida Handwriting"/>
                <a:cs typeface="Lucida Handwriting"/>
              </a:rPr>
              <a:t> </a:t>
            </a:r>
            <a:r>
              <a:rPr lang="en-US" sz="1200" dirty="0" err="1">
                <a:ln w="57150" cap="flat" cmpd="sng" algn="ctr">
                  <a:solidFill>
                    <a:srgbClr val="FF0000"/>
                  </a:solidFill>
                  <a:prstDash val="solid"/>
                  <a:round/>
                  <a:headEnd type="none" w="med" len="med"/>
                  <a:tailEnd type="none" w="med" len="med"/>
                </a:ln>
                <a:solidFill>
                  <a:srgbClr val="FF0000"/>
                </a:solidFill>
                <a:latin typeface="Lucida Handwriting"/>
                <a:cs typeface="Lucida Handwriting"/>
              </a:rPr>
              <a:t>fdhjg</a:t>
            </a:r>
            <a:r>
              <a:rPr lang="en-US" sz="1200" dirty="0">
                <a:ln w="57150" cap="flat" cmpd="sng" algn="ctr">
                  <a:solidFill>
                    <a:srgbClr val="FF0000"/>
                  </a:solidFill>
                  <a:prstDash val="solid"/>
                  <a:round/>
                  <a:headEnd type="none" w="med" len="med"/>
                  <a:tailEnd type="none" w="med" len="med"/>
                </a:ln>
                <a:solidFill>
                  <a:srgbClr val="FF0000"/>
                </a:solidFill>
                <a:latin typeface="Lucida Handwriting"/>
                <a:cs typeface="Lucida Handwriting"/>
              </a:rPr>
              <a:t>  </a:t>
            </a:r>
            <a:r>
              <a:rPr lang="en-US" sz="1200" dirty="0" err="1">
                <a:ln w="57150" cap="flat" cmpd="sng" algn="ctr">
                  <a:solidFill>
                    <a:srgbClr val="FF0000"/>
                  </a:solidFill>
                  <a:prstDash val="solid"/>
                  <a:round/>
                  <a:headEnd type="none" w="med" len="med"/>
                  <a:tailEnd type="none" w="med" len="med"/>
                </a:ln>
                <a:solidFill>
                  <a:srgbClr val="FF0000"/>
                </a:solidFill>
                <a:latin typeface="Lucida Handwriting"/>
                <a:cs typeface="Lucida Handwriting"/>
              </a:rPr>
              <a:t>hjfg</a:t>
            </a:r>
            <a:r>
              <a:rPr lang="en-US" sz="1200" dirty="0">
                <a:ln w="57150" cap="flat" cmpd="sng" algn="ctr">
                  <a:solidFill>
                    <a:srgbClr val="FF0000"/>
                  </a:solidFill>
                  <a:prstDash val="solid"/>
                  <a:round/>
                  <a:headEnd type="none" w="med" len="med"/>
                  <a:tailEnd type="none" w="med" len="med"/>
                </a:ln>
                <a:solidFill>
                  <a:srgbClr val="FF0000"/>
                </a:solidFill>
                <a:latin typeface="Lucida Handwriting"/>
                <a:cs typeface="Lucida Handwriting"/>
              </a:rPr>
              <a:t>..</a:t>
            </a:r>
          </a:p>
          <a:p>
            <a:pPr fontAlgn="auto">
              <a:spcBef>
                <a:spcPts val="0"/>
              </a:spcBef>
              <a:spcAft>
                <a:spcPts val="0"/>
              </a:spcAft>
              <a:defRPr/>
            </a:pPr>
            <a:endParaRPr lang="en-US" sz="1600" dirty="0">
              <a:ln w="57150" cap="flat" cmpd="sng" algn="ctr">
                <a:solidFill>
                  <a:srgbClr val="FF0000"/>
                </a:solidFill>
                <a:prstDash val="solid"/>
                <a:round/>
                <a:headEnd type="none" w="med" len="med"/>
                <a:tailEnd type="none" w="med" len="med"/>
              </a:ln>
              <a:solidFill>
                <a:srgbClr val="FF0000"/>
              </a:solidFill>
              <a:latin typeface="Monotype Corsiva"/>
              <a:cs typeface="Monotype Corsiva"/>
            </a:endParaRPr>
          </a:p>
          <a:p>
            <a:pPr fontAlgn="auto">
              <a:spcBef>
                <a:spcPts val="0"/>
              </a:spcBef>
              <a:spcAft>
                <a:spcPts val="0"/>
              </a:spcAft>
              <a:defRPr/>
            </a:pPr>
            <a:endParaRPr lang="en-US" sz="1600" dirty="0">
              <a:ln w="57150" cap="flat" cmpd="sng" algn="ctr">
                <a:solidFill>
                  <a:srgbClr val="FF0000"/>
                </a:solidFill>
                <a:prstDash val="solid"/>
                <a:round/>
                <a:headEnd type="none" w="med" len="med"/>
                <a:tailEnd type="none" w="med" len="med"/>
              </a:ln>
              <a:solidFill>
                <a:srgbClr val="FF0000"/>
              </a:solidFill>
              <a:latin typeface="Monotype Corsiva"/>
              <a:cs typeface="Monotype Corsiva"/>
            </a:endParaRPr>
          </a:p>
          <a:p>
            <a:pPr fontAlgn="auto">
              <a:spcBef>
                <a:spcPts val="0"/>
              </a:spcBef>
              <a:spcAft>
                <a:spcPts val="0"/>
              </a:spcAft>
              <a:defRPr/>
            </a:pPr>
            <a:endParaRPr lang="en-US" sz="1600" dirty="0">
              <a:ln w="57150" cap="flat" cmpd="sng" algn="ctr">
                <a:solidFill>
                  <a:srgbClr val="FF0000"/>
                </a:solidFill>
                <a:prstDash val="solid"/>
                <a:round/>
                <a:headEnd type="none" w="med" len="med"/>
                <a:tailEnd type="none" w="med" len="med"/>
              </a:ln>
              <a:solidFill>
                <a:srgbClr val="FF0000"/>
              </a:solidFill>
              <a:latin typeface="Monotype Corsiva"/>
              <a:cs typeface="Monotype Corsiva"/>
            </a:endParaRPr>
          </a:p>
          <a:p>
            <a:pPr fontAlgn="auto">
              <a:spcBef>
                <a:spcPts val="0"/>
              </a:spcBef>
              <a:spcAft>
                <a:spcPts val="0"/>
              </a:spcAft>
              <a:defRPr/>
            </a:pPr>
            <a:endParaRPr lang="en-US" sz="1600" dirty="0">
              <a:ln w="3175" cap="flat" cmpd="sng" algn="ctr">
                <a:solidFill>
                  <a:srgbClr val="FF0000"/>
                </a:solidFill>
                <a:prstDash val="solid"/>
                <a:round/>
                <a:headEnd type="none" w="med" len="med"/>
                <a:tailEnd type="none" w="med" len="med"/>
              </a:ln>
              <a:noFill/>
              <a:latin typeface="Monotype Corsiva"/>
              <a:cs typeface="Monotype Corsiva"/>
            </a:endParaRPr>
          </a:p>
          <a:p>
            <a:pPr fontAlgn="auto">
              <a:spcBef>
                <a:spcPts val="0"/>
              </a:spcBef>
              <a:spcAft>
                <a:spcPts val="0"/>
              </a:spcAft>
              <a:defRPr/>
            </a:pPr>
            <a:endParaRPr lang="en-US" dirty="0">
              <a:solidFill>
                <a:srgbClr val="000000"/>
              </a:solidFill>
              <a:latin typeface="+mn-lt"/>
            </a:endParaRPr>
          </a:p>
        </p:txBody>
      </p:sp>
      <p:sp>
        <p:nvSpPr>
          <p:cNvPr id="18438" name="TextBox 7"/>
          <p:cNvSpPr txBox="1">
            <a:spLocks noChangeArrowheads="1"/>
          </p:cNvSpPr>
          <p:nvPr/>
        </p:nvSpPr>
        <p:spPr bwMode="auto">
          <a:xfrm>
            <a:off x="5146675" y="4551363"/>
            <a:ext cx="2325688" cy="831850"/>
          </a:xfrm>
          <a:prstGeom prst="rect">
            <a:avLst/>
          </a:prstGeom>
          <a:noFill/>
          <a:ln w="9525">
            <a:noFill/>
            <a:miter lim="800000"/>
            <a:headEnd/>
            <a:tailEnd/>
          </a:ln>
        </p:spPr>
        <p:txBody>
          <a:bodyPr>
            <a:spAutoFit/>
          </a:bodyPr>
          <a:lstStyle/>
          <a:p>
            <a:r>
              <a:rPr lang="en-US" sz="1200">
                <a:solidFill>
                  <a:srgbClr val="000000"/>
                </a:solidFill>
                <a:latin typeface="Lucida Handwriting"/>
                <a:ea typeface="Lucida Handwriting"/>
                <a:cs typeface="Lucida Handwriting"/>
              </a:rPr>
              <a:t>	I really miss you, but I will see you soon. </a:t>
            </a:r>
          </a:p>
          <a:p>
            <a:r>
              <a:rPr lang="en-US" sz="1200">
                <a:solidFill>
                  <a:srgbClr val="000000"/>
                </a:solidFill>
                <a:latin typeface="Lucida Handwriting"/>
                <a:ea typeface="Lucida Handwriting"/>
                <a:cs typeface="Lucida Handwriting"/>
              </a:rPr>
              <a:t>Love, </a:t>
            </a:r>
          </a:p>
          <a:p>
            <a:r>
              <a:rPr lang="en-US" sz="1200">
                <a:solidFill>
                  <a:srgbClr val="000000"/>
                </a:solidFill>
                <a:latin typeface="Lucida Handwriting"/>
                <a:ea typeface="Lucida Handwriting"/>
                <a:cs typeface="Lucida Handwriting"/>
              </a:rPr>
              <a:t>		dad.</a:t>
            </a:r>
          </a:p>
        </p:txBody>
      </p:sp>
      <p:sp>
        <p:nvSpPr>
          <p:cNvPr id="18439" name="TextBox 8"/>
          <p:cNvSpPr txBox="1">
            <a:spLocks noChangeArrowheads="1"/>
          </p:cNvSpPr>
          <p:nvPr/>
        </p:nvSpPr>
        <p:spPr bwMode="auto">
          <a:xfrm>
            <a:off x="5146675" y="5903913"/>
            <a:ext cx="3290888" cy="646112"/>
          </a:xfrm>
          <a:prstGeom prst="rect">
            <a:avLst/>
          </a:prstGeom>
          <a:noFill/>
          <a:ln w="9525">
            <a:noFill/>
            <a:miter lim="800000"/>
            <a:headEnd/>
            <a:tailEnd/>
          </a:ln>
        </p:spPr>
        <p:txBody>
          <a:bodyPr>
            <a:spAutoFit/>
          </a:bodyPr>
          <a:lstStyle/>
          <a:p>
            <a:r>
              <a:rPr lang="en-US" sz="1200">
                <a:latin typeface="Calibri" pitchFamily="34" charset="0"/>
              </a:rPr>
              <a:t>One of the letters Rob received from his dad. Some parts would be marked out and censored that would make them unreadable. </a:t>
            </a:r>
          </a:p>
        </p:txBody>
      </p:sp>
      <p:sp>
        <p:nvSpPr>
          <p:cNvPr id="18440" name="TextBox 10"/>
          <p:cNvSpPr txBox="1">
            <a:spLocks noChangeArrowheads="1"/>
          </p:cNvSpPr>
          <p:nvPr/>
        </p:nvSpPr>
        <p:spPr bwMode="auto">
          <a:xfrm>
            <a:off x="3084513" y="906463"/>
            <a:ext cx="2622550" cy="369887"/>
          </a:xfrm>
          <a:prstGeom prst="rect">
            <a:avLst/>
          </a:prstGeom>
          <a:noFill/>
          <a:ln w="9525">
            <a:noFill/>
            <a:miter lim="800000"/>
            <a:headEnd/>
            <a:tailEnd/>
          </a:ln>
        </p:spPr>
        <p:txBody>
          <a:bodyPr>
            <a:spAutoFit/>
          </a:bodyPr>
          <a:lstStyle/>
          <a:p>
            <a:r>
              <a:rPr lang="en-US">
                <a:latin typeface="Calibri" pitchFamily="34" charset="0"/>
              </a:rPr>
              <a:t>Effects of WW1 at Home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smtClean="0"/>
              <a:t>Major Event’s in Rob’s Life</a:t>
            </a:r>
          </a:p>
        </p:txBody>
      </p:sp>
      <p:sp>
        <p:nvSpPr>
          <p:cNvPr id="3" name="Content Placeholder 2"/>
          <p:cNvSpPr>
            <a:spLocks noGrp="1"/>
          </p:cNvSpPr>
          <p:nvPr>
            <p:ph idx="1"/>
          </p:nvPr>
        </p:nvSpPr>
        <p:spPr>
          <a:xfrm>
            <a:off x="457200" y="2044700"/>
            <a:ext cx="3889375" cy="4525963"/>
          </a:xfrm>
        </p:spPr>
        <p:txBody>
          <a:bodyPr rtlCol="0">
            <a:normAutofit fontScale="92500" lnSpcReduction="20000"/>
          </a:bodyPr>
          <a:lstStyle/>
          <a:p>
            <a:pPr fontAlgn="auto">
              <a:spcAft>
                <a:spcPts val="0"/>
              </a:spcAft>
              <a:buFont typeface="Arial"/>
              <a:buChar char="•"/>
              <a:defRPr/>
            </a:pPr>
            <a:r>
              <a:rPr lang="en-US" sz="2000" dirty="0" smtClean="0"/>
              <a:t>Things start to get tougher for Rob while he takes care of his family. He stops going to school while he starts working for a local store near his house.</a:t>
            </a:r>
          </a:p>
          <a:p>
            <a:pPr fontAlgn="auto">
              <a:spcAft>
                <a:spcPts val="0"/>
              </a:spcAft>
              <a:buFont typeface="Arial"/>
              <a:buChar char="•"/>
              <a:defRPr/>
            </a:pPr>
            <a:r>
              <a:rPr lang="en-US" sz="2000" dirty="0" smtClean="0"/>
              <a:t>He worries about his father every day, and so does his mother which causes a lot of stress on both of them.</a:t>
            </a:r>
          </a:p>
          <a:p>
            <a:pPr fontAlgn="auto">
              <a:spcAft>
                <a:spcPts val="0"/>
              </a:spcAft>
              <a:buFont typeface="Arial"/>
              <a:buChar char="•"/>
              <a:defRPr/>
            </a:pPr>
            <a:r>
              <a:rPr lang="en-US" sz="2000" dirty="0" smtClean="0"/>
              <a:t>While the time goes by that his dad is away his younger siblings get older and start to help out more. And can now take care of them self a bit more. </a:t>
            </a:r>
          </a:p>
          <a:p>
            <a:pPr fontAlgn="auto">
              <a:spcAft>
                <a:spcPts val="0"/>
              </a:spcAft>
              <a:buFont typeface="Arial"/>
              <a:buChar char="•"/>
              <a:defRPr/>
            </a:pPr>
            <a:r>
              <a:rPr lang="en-US" sz="2000" dirty="0" smtClean="0"/>
              <a:t>In 1917 Rob starts attending school again after not being there for 2 and a half years. </a:t>
            </a:r>
          </a:p>
          <a:p>
            <a:pPr fontAlgn="auto">
              <a:spcAft>
                <a:spcPts val="0"/>
              </a:spcAft>
              <a:buFont typeface="Arial"/>
              <a:buChar char="•"/>
              <a:defRPr/>
            </a:pPr>
            <a:endParaRPr lang="en-US" sz="2000" dirty="0" smtClean="0"/>
          </a:p>
        </p:txBody>
      </p:sp>
      <p:sp>
        <p:nvSpPr>
          <p:cNvPr id="19459" name="TextBox 3"/>
          <p:cNvSpPr txBox="1">
            <a:spLocks noChangeArrowheads="1"/>
          </p:cNvSpPr>
          <p:nvPr/>
        </p:nvSpPr>
        <p:spPr bwMode="auto">
          <a:xfrm>
            <a:off x="2638425" y="1417638"/>
            <a:ext cx="3530600" cy="369887"/>
          </a:xfrm>
          <a:prstGeom prst="rect">
            <a:avLst/>
          </a:prstGeom>
          <a:noFill/>
          <a:ln w="9525">
            <a:noFill/>
            <a:miter lim="800000"/>
            <a:headEnd/>
            <a:tailEnd/>
          </a:ln>
        </p:spPr>
        <p:txBody>
          <a:bodyPr>
            <a:spAutoFit/>
          </a:bodyPr>
          <a:lstStyle/>
          <a:p>
            <a:r>
              <a:rPr lang="en-US">
                <a:latin typeface="Calibri" pitchFamily="34" charset="0"/>
              </a:rPr>
              <a:t>Effects of World War One at Home</a:t>
            </a:r>
          </a:p>
        </p:txBody>
      </p:sp>
      <p:pic>
        <p:nvPicPr>
          <p:cNvPr id="19460" name="Picture 4"/>
          <p:cNvPicPr>
            <a:picLocks noChangeAspect="1"/>
          </p:cNvPicPr>
          <p:nvPr/>
        </p:nvPicPr>
        <p:blipFill>
          <a:blip r:embed="rId2"/>
          <a:srcRect/>
          <a:stretch>
            <a:fillRect/>
          </a:stretch>
        </p:blipFill>
        <p:spPr bwMode="auto">
          <a:xfrm>
            <a:off x="5865813" y="2044700"/>
            <a:ext cx="2481262" cy="2163763"/>
          </a:xfrm>
          <a:prstGeom prst="rect">
            <a:avLst/>
          </a:prstGeom>
          <a:noFill/>
          <a:ln w="9525">
            <a:noFill/>
            <a:miter lim="800000"/>
            <a:headEnd/>
            <a:tailEnd/>
          </a:ln>
        </p:spPr>
      </p:pic>
      <p:pic>
        <p:nvPicPr>
          <p:cNvPr id="19461" name="Picture 5"/>
          <p:cNvPicPr>
            <a:picLocks noChangeAspect="1"/>
          </p:cNvPicPr>
          <p:nvPr/>
        </p:nvPicPr>
        <p:blipFill>
          <a:blip r:embed="rId3"/>
          <a:srcRect/>
          <a:stretch>
            <a:fillRect/>
          </a:stretch>
        </p:blipFill>
        <p:spPr bwMode="auto">
          <a:xfrm>
            <a:off x="4608513" y="4722813"/>
            <a:ext cx="3906837" cy="163988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en-US" smtClean="0"/>
              <a:t>Major Event’s in Rob’s Life</a:t>
            </a:r>
          </a:p>
        </p:txBody>
      </p:sp>
      <p:sp>
        <p:nvSpPr>
          <p:cNvPr id="20482" name="Content Placeholder 2"/>
          <p:cNvSpPr>
            <a:spLocks noGrp="1"/>
          </p:cNvSpPr>
          <p:nvPr>
            <p:ph idx="1"/>
          </p:nvPr>
        </p:nvSpPr>
        <p:spPr>
          <a:xfrm>
            <a:off x="300038" y="2416175"/>
            <a:ext cx="3625850" cy="5562600"/>
          </a:xfrm>
        </p:spPr>
        <p:txBody>
          <a:bodyPr/>
          <a:lstStyle/>
          <a:p>
            <a:r>
              <a:rPr lang="en-US" sz="2000" smtClean="0"/>
              <a:t>Rob’s dad would return in 1918 along with one uncle. </a:t>
            </a:r>
          </a:p>
          <a:p>
            <a:r>
              <a:rPr lang="en-US" sz="2000" smtClean="0"/>
              <a:t>One of Rob’s uncles died around 1916. </a:t>
            </a:r>
          </a:p>
          <a:p>
            <a:r>
              <a:rPr lang="en-US" sz="2000" smtClean="0"/>
              <a:t>Rob’s father was not seriously injured but came home with a prosthetic foot due to his Trench foot. Which he got while he was fighting in the trenches. </a:t>
            </a:r>
          </a:p>
          <a:p>
            <a:endParaRPr lang="en-US" sz="2000" smtClean="0"/>
          </a:p>
        </p:txBody>
      </p:sp>
      <p:sp>
        <p:nvSpPr>
          <p:cNvPr id="20483" name="TextBox 3"/>
          <p:cNvSpPr txBox="1">
            <a:spLocks noChangeArrowheads="1"/>
          </p:cNvSpPr>
          <p:nvPr/>
        </p:nvSpPr>
        <p:spPr bwMode="auto">
          <a:xfrm>
            <a:off x="3241675" y="1295400"/>
            <a:ext cx="3248025" cy="368300"/>
          </a:xfrm>
          <a:prstGeom prst="rect">
            <a:avLst/>
          </a:prstGeom>
          <a:noFill/>
          <a:ln w="9525">
            <a:noFill/>
            <a:miter lim="800000"/>
            <a:headEnd/>
            <a:tailEnd/>
          </a:ln>
        </p:spPr>
        <p:txBody>
          <a:bodyPr>
            <a:spAutoFit/>
          </a:bodyPr>
          <a:lstStyle/>
          <a:p>
            <a:r>
              <a:rPr lang="en-US">
                <a:latin typeface="Calibri" pitchFamily="34" charset="0"/>
              </a:rPr>
              <a:t>Post World War One</a:t>
            </a:r>
          </a:p>
        </p:txBody>
      </p:sp>
      <p:pic>
        <p:nvPicPr>
          <p:cNvPr id="20484" name="Picture 4"/>
          <p:cNvPicPr>
            <a:picLocks noChangeAspect="1"/>
          </p:cNvPicPr>
          <p:nvPr/>
        </p:nvPicPr>
        <p:blipFill>
          <a:blip r:embed="rId2"/>
          <a:srcRect/>
          <a:stretch>
            <a:fillRect/>
          </a:stretch>
        </p:blipFill>
        <p:spPr bwMode="auto">
          <a:xfrm>
            <a:off x="5835650" y="1417638"/>
            <a:ext cx="1960563" cy="2371725"/>
          </a:xfrm>
          <a:prstGeom prst="rect">
            <a:avLst/>
          </a:prstGeom>
          <a:noFill/>
          <a:ln w="9525">
            <a:noFill/>
            <a:miter lim="800000"/>
            <a:headEnd/>
            <a:tailEnd/>
          </a:ln>
        </p:spPr>
      </p:pic>
      <p:pic>
        <p:nvPicPr>
          <p:cNvPr id="20485" name="Picture 5"/>
          <p:cNvPicPr>
            <a:picLocks noChangeAspect="1"/>
          </p:cNvPicPr>
          <p:nvPr/>
        </p:nvPicPr>
        <p:blipFill>
          <a:blip r:embed="rId3"/>
          <a:srcRect/>
          <a:stretch>
            <a:fillRect/>
          </a:stretch>
        </p:blipFill>
        <p:spPr bwMode="auto">
          <a:xfrm>
            <a:off x="5835650" y="4735513"/>
            <a:ext cx="2270125" cy="1733550"/>
          </a:xfrm>
          <a:prstGeom prst="rect">
            <a:avLst/>
          </a:prstGeom>
          <a:noFill/>
          <a:ln w="9525">
            <a:noFill/>
            <a:miter lim="800000"/>
            <a:headEnd/>
            <a:tailEnd/>
          </a:ln>
        </p:spPr>
      </p:pic>
      <p:sp>
        <p:nvSpPr>
          <p:cNvPr id="20486" name="TextBox 6"/>
          <p:cNvSpPr txBox="1">
            <a:spLocks noChangeArrowheads="1"/>
          </p:cNvSpPr>
          <p:nvPr/>
        </p:nvSpPr>
        <p:spPr bwMode="auto">
          <a:xfrm>
            <a:off x="5551488" y="3967163"/>
            <a:ext cx="2851150" cy="646112"/>
          </a:xfrm>
          <a:prstGeom prst="rect">
            <a:avLst/>
          </a:prstGeom>
          <a:noFill/>
          <a:ln w="9525">
            <a:noFill/>
            <a:miter lim="800000"/>
            <a:headEnd/>
            <a:tailEnd/>
          </a:ln>
        </p:spPr>
        <p:txBody>
          <a:bodyPr>
            <a:spAutoFit/>
          </a:bodyPr>
          <a:lstStyle/>
          <a:p>
            <a:r>
              <a:rPr lang="en-US">
                <a:latin typeface="Calibri" pitchFamily="34" charset="0"/>
              </a:rPr>
              <a:t>Rob’s fathers foot before he got a prosthetic foot.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r>
              <a:rPr lang="en-US" smtClean="0"/>
              <a:t>Major Event’s in Rob’s Life</a:t>
            </a:r>
          </a:p>
        </p:txBody>
      </p:sp>
      <p:sp>
        <p:nvSpPr>
          <p:cNvPr id="3" name="Content Placeholder 2"/>
          <p:cNvSpPr>
            <a:spLocks noGrp="1"/>
          </p:cNvSpPr>
          <p:nvPr>
            <p:ph idx="1"/>
          </p:nvPr>
        </p:nvSpPr>
        <p:spPr>
          <a:xfrm>
            <a:off x="457200" y="2085975"/>
            <a:ext cx="3386138" cy="4525963"/>
          </a:xfrm>
        </p:spPr>
        <p:txBody>
          <a:bodyPr rtlCol="0">
            <a:normAutofit fontScale="70000" lnSpcReduction="20000"/>
          </a:bodyPr>
          <a:lstStyle/>
          <a:p>
            <a:pPr fontAlgn="auto">
              <a:spcAft>
                <a:spcPts val="0"/>
              </a:spcAft>
              <a:buFont typeface="Arial"/>
              <a:buChar char="•"/>
              <a:defRPr/>
            </a:pPr>
            <a:r>
              <a:rPr lang="en-US" dirty="0" smtClean="0"/>
              <a:t>After returning home Rob’s father expected to go back to work. But now society was different.</a:t>
            </a:r>
          </a:p>
          <a:p>
            <a:pPr fontAlgn="auto">
              <a:spcAft>
                <a:spcPts val="0"/>
              </a:spcAft>
              <a:buFont typeface="Arial"/>
              <a:buChar char="•"/>
              <a:defRPr/>
            </a:pPr>
            <a:r>
              <a:rPr lang="en-US" dirty="0" smtClean="0"/>
              <a:t>Jobs were now taken by many women and immigrants, and lots of veterans were left unemployed. </a:t>
            </a:r>
          </a:p>
          <a:p>
            <a:pPr fontAlgn="auto">
              <a:spcAft>
                <a:spcPts val="0"/>
              </a:spcAft>
              <a:buFont typeface="Arial"/>
              <a:buChar char="•"/>
              <a:defRPr/>
            </a:pPr>
            <a:r>
              <a:rPr lang="en-US" dirty="0" smtClean="0"/>
              <a:t>Rob’s dad was also mad because veterans were not receiving benefits that they wanted; health, higher wages, etc. </a:t>
            </a:r>
          </a:p>
        </p:txBody>
      </p:sp>
      <p:sp>
        <p:nvSpPr>
          <p:cNvPr id="21507" name="TextBox 3"/>
          <p:cNvSpPr txBox="1">
            <a:spLocks noChangeArrowheads="1"/>
          </p:cNvSpPr>
          <p:nvPr/>
        </p:nvSpPr>
        <p:spPr bwMode="auto">
          <a:xfrm>
            <a:off x="3629025" y="1233488"/>
            <a:ext cx="2168525" cy="368300"/>
          </a:xfrm>
          <a:prstGeom prst="rect">
            <a:avLst/>
          </a:prstGeom>
          <a:noFill/>
          <a:ln w="9525">
            <a:noFill/>
            <a:miter lim="800000"/>
            <a:headEnd/>
            <a:tailEnd/>
          </a:ln>
        </p:spPr>
        <p:txBody>
          <a:bodyPr>
            <a:spAutoFit/>
          </a:bodyPr>
          <a:lstStyle/>
          <a:p>
            <a:r>
              <a:rPr lang="en-US">
                <a:latin typeface="Calibri" pitchFamily="34" charset="0"/>
              </a:rPr>
              <a:t>Post World War One. </a:t>
            </a:r>
          </a:p>
        </p:txBody>
      </p:sp>
      <p:pic>
        <p:nvPicPr>
          <p:cNvPr id="21508" name="Picture 4"/>
          <p:cNvPicPr>
            <a:picLocks noChangeAspect="1"/>
          </p:cNvPicPr>
          <p:nvPr/>
        </p:nvPicPr>
        <p:blipFill>
          <a:blip r:embed="rId2"/>
          <a:srcRect/>
          <a:stretch>
            <a:fillRect/>
          </a:stretch>
        </p:blipFill>
        <p:spPr bwMode="auto">
          <a:xfrm>
            <a:off x="6530975" y="4213225"/>
            <a:ext cx="1990725" cy="2398713"/>
          </a:xfrm>
          <a:prstGeom prst="rect">
            <a:avLst/>
          </a:prstGeom>
          <a:noFill/>
          <a:ln w="9525">
            <a:noFill/>
            <a:miter lim="800000"/>
            <a:headEnd/>
            <a:tailEnd/>
          </a:ln>
        </p:spPr>
      </p:pic>
      <p:pic>
        <p:nvPicPr>
          <p:cNvPr id="21509" name="Picture 5"/>
          <p:cNvPicPr>
            <a:picLocks noChangeAspect="1"/>
          </p:cNvPicPr>
          <p:nvPr/>
        </p:nvPicPr>
        <p:blipFill>
          <a:blip r:embed="rId3"/>
          <a:srcRect/>
          <a:stretch>
            <a:fillRect/>
          </a:stretch>
        </p:blipFill>
        <p:spPr bwMode="auto">
          <a:xfrm>
            <a:off x="4321175" y="1722438"/>
            <a:ext cx="2209800" cy="2208212"/>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8005</TotalTime>
  <Words>1299</Words>
  <Application>Microsoft Macintosh PowerPoint</Application>
  <PresentationFormat>On-screen Show (4:3)</PresentationFormat>
  <Paragraphs>76</Paragraphs>
  <Slides>14</Slides>
  <Notes>0</Notes>
  <HiddenSlides>0</HiddenSlides>
  <MMClips>0</MMClips>
  <ScaleCrop>false</ScaleCrop>
  <HeadingPairs>
    <vt:vector size="6" baseType="variant">
      <vt:variant>
        <vt:lpstr>Fonts Used</vt:lpstr>
      </vt:variant>
      <vt:variant>
        <vt:i4>5</vt:i4>
      </vt:variant>
      <vt:variant>
        <vt:lpstr>Design Template</vt:lpstr>
      </vt:variant>
      <vt:variant>
        <vt:i4>1</vt:i4>
      </vt:variant>
      <vt:variant>
        <vt:lpstr>Slide Titles</vt:lpstr>
      </vt:variant>
      <vt:variant>
        <vt:i4>14</vt:i4>
      </vt:variant>
    </vt:vector>
  </HeadingPairs>
  <TitlesOfParts>
    <vt:vector size="20" baseType="lpstr">
      <vt:lpstr>Calibri</vt:lpstr>
      <vt:lpstr>Arial</vt:lpstr>
      <vt:lpstr>Snell Roundhand</vt:lpstr>
      <vt:lpstr>Lucida Handwriting</vt:lpstr>
      <vt:lpstr>Baveuse</vt:lpstr>
      <vt:lpstr>Office Theme</vt:lpstr>
      <vt:lpstr>Slide 1</vt:lpstr>
      <vt:lpstr>Rob’s Early Life</vt:lpstr>
      <vt:lpstr>Slide 3</vt:lpstr>
      <vt:lpstr>Rob’s Family</vt:lpstr>
      <vt:lpstr>Major Event’s in Rob’s Life</vt:lpstr>
      <vt:lpstr>Major Event’s in Rob’s Life</vt:lpstr>
      <vt:lpstr>Major Event’s in Rob’s Life</vt:lpstr>
      <vt:lpstr>Major Event’s in Rob’s Life</vt:lpstr>
      <vt:lpstr>Major Event’s in Rob’s Life</vt:lpstr>
      <vt:lpstr>Major Event’s in Rob’s Life</vt:lpstr>
      <vt:lpstr>Winnipeg General Strike</vt:lpstr>
      <vt:lpstr>Rob’s Life Through the 1920’s</vt:lpstr>
      <vt:lpstr>Robs Life During 1930’s</vt:lpstr>
      <vt:lpstr>By: Spencer Dawson</vt:lpstr>
    </vt:vector>
  </TitlesOfParts>
  <Company>Insight Geophysics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Spencer Dawson</dc:creator>
  <cp:lastModifiedBy>HWDSB</cp:lastModifiedBy>
  <cp:revision>18</cp:revision>
  <dcterms:created xsi:type="dcterms:W3CDTF">2009-11-08T21:12:32Z</dcterms:created>
  <dcterms:modified xsi:type="dcterms:W3CDTF">2009-11-13T14:12:21Z</dcterms:modified>
</cp:coreProperties>
</file>